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48" r:id="rId1"/>
  </p:sldMasterIdLst>
  <p:notesMasterIdLst>
    <p:notesMasterId r:id="rId48"/>
  </p:notesMasterIdLst>
  <p:sldIdLst>
    <p:sldId id="256" r:id="rId2"/>
    <p:sldId id="259" r:id="rId3"/>
    <p:sldId id="257" r:id="rId4"/>
    <p:sldId id="260" r:id="rId5"/>
    <p:sldId id="292" r:id="rId6"/>
    <p:sldId id="293" r:id="rId7"/>
    <p:sldId id="261" r:id="rId8"/>
    <p:sldId id="262" r:id="rId9"/>
    <p:sldId id="287" r:id="rId10"/>
    <p:sldId id="263" r:id="rId11"/>
    <p:sldId id="289" r:id="rId12"/>
    <p:sldId id="290" r:id="rId13"/>
    <p:sldId id="291" r:id="rId14"/>
    <p:sldId id="294" r:id="rId15"/>
    <p:sldId id="304" r:id="rId16"/>
    <p:sldId id="264" r:id="rId17"/>
    <p:sldId id="265" r:id="rId18"/>
    <p:sldId id="299" r:id="rId19"/>
    <p:sldId id="266" r:id="rId20"/>
    <p:sldId id="300" r:id="rId21"/>
    <p:sldId id="267" r:id="rId22"/>
    <p:sldId id="268" r:id="rId23"/>
    <p:sldId id="269" r:id="rId24"/>
    <p:sldId id="301" r:id="rId25"/>
    <p:sldId id="270" r:id="rId26"/>
    <p:sldId id="302" r:id="rId27"/>
    <p:sldId id="271" r:id="rId28"/>
    <p:sldId id="273" r:id="rId29"/>
    <p:sldId id="274" r:id="rId30"/>
    <p:sldId id="272" r:id="rId31"/>
    <p:sldId id="275" r:id="rId32"/>
    <p:sldId id="296" r:id="rId33"/>
    <p:sldId id="295" r:id="rId34"/>
    <p:sldId id="276" r:id="rId35"/>
    <p:sldId id="277" r:id="rId36"/>
    <p:sldId id="278" r:id="rId37"/>
    <p:sldId id="279" r:id="rId38"/>
    <p:sldId id="280" r:id="rId39"/>
    <p:sldId id="281" r:id="rId40"/>
    <p:sldId id="303" r:id="rId41"/>
    <p:sldId id="282" r:id="rId42"/>
    <p:sldId id="297" r:id="rId43"/>
    <p:sldId id="283" r:id="rId44"/>
    <p:sldId id="284" r:id="rId45"/>
    <p:sldId id="298" r:id="rId46"/>
    <p:sldId id="285" r:id="rId47"/>
  </p:sldIdLst>
  <p:sldSz cx="9144000" cy="5143500" type="screen16x9"/>
  <p:notesSz cx="6858000" cy="9144000"/>
  <p:defaultText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B254"/>
    <a:srgbClr val="CC0000"/>
    <a:srgbClr val="1D3A00"/>
    <a:srgbClr val="FE9202"/>
    <a:srgbClr val="CC0066"/>
    <a:srgbClr val="D47A02"/>
    <a:srgbClr val="5EEC3C"/>
    <a:srgbClr val="BF7E37"/>
    <a:srgbClr val="E39A39"/>
    <a:srgbClr val="6C1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618" autoAdjust="0"/>
  </p:normalViewPr>
  <p:slideViewPr>
    <p:cSldViewPr>
      <p:cViewPr>
        <p:scale>
          <a:sx n="66" d="100"/>
          <a:sy n="66" d="100"/>
        </p:scale>
        <p:origin x="1210" y="533"/>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diagrams/_rels/data1.xml.rels><?xml version="1.0" encoding="UTF-8" standalone="yes"?>
<Relationships xmlns="http://schemas.openxmlformats.org/package/2006/relationships"><Relationship Id="rId1"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ABFDA8-21EF-4CCF-8148-F667564A65A4}" type="doc">
      <dgm:prSet loTypeId="urn:microsoft.com/office/officeart/2008/layout/RadialCluster" loCatId="cycle" qsTypeId="urn:microsoft.com/office/officeart/2005/8/quickstyle/simple3" qsCatId="simple" csTypeId="urn:microsoft.com/office/officeart/2005/8/colors/colorful5" csCatId="colorful" phldr="1"/>
      <dgm:spPr/>
      <dgm:t>
        <a:bodyPr/>
        <a:lstStyle/>
        <a:p>
          <a:endParaRPr lang="en-US"/>
        </a:p>
      </dgm:t>
    </dgm:pt>
    <dgm:pt modelId="{3D235D1A-AC6E-464E-927E-34AB97E92666}">
      <dgm:prSet phldrT="[Text]" custT="1"/>
      <dgm:spPr>
        <a:blipFill rotWithShape="0">
          <a:blip xmlns:r="http://schemas.openxmlformats.org/officeDocument/2006/relationships" r:embed="rId1"/>
          <a:stretch>
            <a:fillRect/>
          </a:stretch>
        </a:blipFill>
      </dgm:spPr>
      <dgm:t>
        <a:bodyPr/>
        <a:lstStyle/>
        <a:p>
          <a:endParaRPr lang="en-US" sz="6000" dirty="0"/>
        </a:p>
      </dgm:t>
    </dgm:pt>
    <dgm:pt modelId="{096D9985-9326-4862-A2D5-B37C6AB36C00}" type="parTrans" cxnId="{8ED2B4F1-25F3-4CA9-90F7-B48FB931CDCA}">
      <dgm:prSet/>
      <dgm:spPr/>
      <dgm:t>
        <a:bodyPr/>
        <a:lstStyle/>
        <a:p>
          <a:endParaRPr lang="en-US" sz="3200"/>
        </a:p>
      </dgm:t>
    </dgm:pt>
    <dgm:pt modelId="{F20F8288-02E2-4F53-9A70-5AB56586133F}" type="sibTrans" cxnId="{8ED2B4F1-25F3-4CA9-90F7-B48FB931CDCA}">
      <dgm:prSet/>
      <dgm:spPr/>
      <dgm:t>
        <a:bodyPr/>
        <a:lstStyle/>
        <a:p>
          <a:endParaRPr lang="en-US" sz="3200"/>
        </a:p>
      </dgm:t>
    </dgm:pt>
    <dgm:pt modelId="{2E843156-EB05-491A-B4F8-0ED6783D3015}">
      <dgm:prSet phldrT="[Text]" custT="1"/>
      <dgm:spPr/>
      <dgm:t>
        <a:bodyPr/>
        <a:lstStyle/>
        <a:p>
          <a:r>
            <a:rPr lang="en-US" sz="2000" b="0" i="0" dirty="0" smtClean="0"/>
            <a:t>Ease of Learning and Readability</a:t>
          </a:r>
          <a:endParaRPr lang="en-US" sz="2000" dirty="0"/>
        </a:p>
      </dgm:t>
    </dgm:pt>
    <dgm:pt modelId="{8B69EEF6-8A75-47C0-AFE7-44899F9075BF}" type="parTrans" cxnId="{02A555FD-68D6-4EFC-B349-DFE6D8A94ED0}">
      <dgm:prSet/>
      <dgm:spPr/>
      <dgm:t>
        <a:bodyPr/>
        <a:lstStyle/>
        <a:p>
          <a:endParaRPr lang="en-US" sz="3200"/>
        </a:p>
      </dgm:t>
    </dgm:pt>
    <dgm:pt modelId="{B490CB44-3EAE-4046-BC16-E03164211D44}" type="sibTrans" cxnId="{02A555FD-68D6-4EFC-B349-DFE6D8A94ED0}">
      <dgm:prSet/>
      <dgm:spPr/>
      <dgm:t>
        <a:bodyPr/>
        <a:lstStyle/>
        <a:p>
          <a:endParaRPr lang="en-US" sz="3200"/>
        </a:p>
      </dgm:t>
    </dgm:pt>
    <dgm:pt modelId="{BEEB1F2F-0E3B-4BA9-87EB-EB47F5CA4897}">
      <dgm:prSet phldrT="[Text]" custT="1"/>
      <dgm:spPr/>
      <dgm:t>
        <a:bodyPr/>
        <a:lstStyle/>
        <a:p>
          <a:r>
            <a:rPr lang="en-US" sz="2000" b="1" i="0" dirty="0" smtClean="0"/>
            <a:t>Extensive Libraries and Frameworks</a:t>
          </a:r>
          <a:endParaRPr lang="en-US" sz="2000" dirty="0"/>
        </a:p>
      </dgm:t>
    </dgm:pt>
    <dgm:pt modelId="{36657F2A-75CC-446B-80AF-1CB1BFF888D9}" type="parTrans" cxnId="{59B23B7D-BA0F-4E9A-BC13-78F5F71A4E99}">
      <dgm:prSet/>
      <dgm:spPr/>
      <dgm:t>
        <a:bodyPr/>
        <a:lstStyle/>
        <a:p>
          <a:endParaRPr lang="en-US" sz="3200"/>
        </a:p>
      </dgm:t>
    </dgm:pt>
    <dgm:pt modelId="{F11F5AD8-9FC6-4143-B448-77ED37673B10}" type="sibTrans" cxnId="{59B23B7D-BA0F-4E9A-BC13-78F5F71A4E99}">
      <dgm:prSet/>
      <dgm:spPr/>
      <dgm:t>
        <a:bodyPr/>
        <a:lstStyle/>
        <a:p>
          <a:endParaRPr lang="en-US" sz="3200"/>
        </a:p>
      </dgm:t>
    </dgm:pt>
    <dgm:pt modelId="{01F4331F-CE3E-4683-B64B-85973CDB667A}">
      <dgm:prSet phldrT="[Text]" custT="1"/>
      <dgm:spPr/>
      <dgm:t>
        <a:bodyPr/>
        <a:lstStyle/>
        <a:p>
          <a:r>
            <a:rPr lang="en-US" sz="2000" b="1" i="0" dirty="0" smtClean="0"/>
            <a:t>Support for Prototyping and Iteration</a:t>
          </a:r>
          <a:endParaRPr lang="en-US" sz="2000" dirty="0"/>
        </a:p>
      </dgm:t>
    </dgm:pt>
    <dgm:pt modelId="{3A464B0A-024B-4A3C-B7D9-4061E6CAE5F4}" type="parTrans" cxnId="{344C963A-8478-4DCD-8210-C970F160453E}">
      <dgm:prSet/>
      <dgm:spPr/>
      <dgm:t>
        <a:bodyPr/>
        <a:lstStyle/>
        <a:p>
          <a:endParaRPr lang="en-US" sz="3200"/>
        </a:p>
      </dgm:t>
    </dgm:pt>
    <dgm:pt modelId="{1D0D8F72-D41F-4F72-9558-53A9CD084031}" type="sibTrans" cxnId="{344C963A-8478-4DCD-8210-C970F160453E}">
      <dgm:prSet/>
      <dgm:spPr/>
      <dgm:t>
        <a:bodyPr/>
        <a:lstStyle/>
        <a:p>
          <a:endParaRPr lang="en-US" sz="3200"/>
        </a:p>
      </dgm:t>
    </dgm:pt>
    <dgm:pt modelId="{38EB04FB-5953-4314-834C-EEFD082631BD}">
      <dgm:prSet phldrT="[Text]" custT="1"/>
      <dgm:spPr/>
      <dgm:t>
        <a:bodyPr/>
        <a:lstStyle/>
        <a:p>
          <a:r>
            <a:rPr lang="en-US" sz="2000" b="1" i="0" smtClean="0"/>
            <a:t>Cross-Platform Compatibility</a:t>
          </a:r>
          <a:endParaRPr lang="en-US" sz="2000" dirty="0"/>
        </a:p>
      </dgm:t>
    </dgm:pt>
    <dgm:pt modelId="{F3CA7572-B32A-4CC0-AC45-1E3AB33F464C}" type="parTrans" cxnId="{FE247813-35A0-44D7-9305-A3E1E8BFBAE6}">
      <dgm:prSet/>
      <dgm:spPr/>
      <dgm:t>
        <a:bodyPr/>
        <a:lstStyle/>
        <a:p>
          <a:endParaRPr lang="en-US" sz="3200"/>
        </a:p>
      </dgm:t>
    </dgm:pt>
    <dgm:pt modelId="{9B78E03F-2193-4578-9A4E-6F53D1055146}" type="sibTrans" cxnId="{FE247813-35A0-44D7-9305-A3E1E8BFBAE6}">
      <dgm:prSet/>
      <dgm:spPr/>
      <dgm:t>
        <a:bodyPr/>
        <a:lstStyle/>
        <a:p>
          <a:endParaRPr lang="en-US" sz="3200"/>
        </a:p>
      </dgm:t>
    </dgm:pt>
    <dgm:pt modelId="{D0EB3E23-60A0-4A3C-B804-C3DAEBBC97E6}">
      <dgm:prSet phldrT="[Text]" custT="1"/>
      <dgm:spPr/>
      <dgm:t>
        <a:bodyPr/>
        <a:lstStyle/>
        <a:p>
          <a:r>
            <a:rPr lang="en-US" sz="2000" b="1" i="0" dirty="0" smtClean="0"/>
            <a:t>Community and Ecosystem</a:t>
          </a:r>
          <a:endParaRPr lang="en-US" sz="2000" dirty="0"/>
        </a:p>
      </dgm:t>
    </dgm:pt>
    <dgm:pt modelId="{2292FDB0-C407-4579-A164-A29914B1BAEA}" type="parTrans" cxnId="{6780B4B5-736E-40B5-9818-B7F606902D81}">
      <dgm:prSet/>
      <dgm:spPr/>
      <dgm:t>
        <a:bodyPr/>
        <a:lstStyle/>
        <a:p>
          <a:endParaRPr lang="en-US" sz="3200"/>
        </a:p>
      </dgm:t>
    </dgm:pt>
    <dgm:pt modelId="{01CA8168-1C56-469A-86A1-2F4C5AEF1BA0}" type="sibTrans" cxnId="{6780B4B5-736E-40B5-9818-B7F606902D81}">
      <dgm:prSet/>
      <dgm:spPr/>
      <dgm:t>
        <a:bodyPr/>
        <a:lstStyle/>
        <a:p>
          <a:endParaRPr lang="en-US" sz="3200"/>
        </a:p>
      </dgm:t>
    </dgm:pt>
    <dgm:pt modelId="{E3686D0C-BCFB-4BAA-BBE7-83BFE358A05A}">
      <dgm:prSet phldrT="[Text]" custT="1"/>
      <dgm:spPr/>
      <dgm:t>
        <a:bodyPr/>
        <a:lstStyle/>
        <a:p>
          <a:r>
            <a:rPr lang="en-US" sz="2000" b="1" i="0" smtClean="0"/>
            <a:t>Integration Capabilities</a:t>
          </a:r>
          <a:endParaRPr lang="en-US" sz="2000" dirty="0"/>
        </a:p>
      </dgm:t>
    </dgm:pt>
    <dgm:pt modelId="{B5D945BF-9200-4538-BD13-C44A2E32591F}" type="parTrans" cxnId="{CC37D44D-8C4F-4ADA-88FA-9DD6BFD59C1A}">
      <dgm:prSet/>
      <dgm:spPr/>
      <dgm:t>
        <a:bodyPr/>
        <a:lstStyle/>
        <a:p>
          <a:endParaRPr lang="en-US"/>
        </a:p>
      </dgm:t>
    </dgm:pt>
    <dgm:pt modelId="{E55FBF58-DB40-4B0E-ACB0-3ECABDBAE3BE}" type="sibTrans" cxnId="{CC37D44D-8C4F-4ADA-88FA-9DD6BFD59C1A}">
      <dgm:prSet/>
      <dgm:spPr/>
      <dgm:t>
        <a:bodyPr/>
        <a:lstStyle/>
        <a:p>
          <a:endParaRPr lang="en-US"/>
        </a:p>
      </dgm:t>
    </dgm:pt>
    <dgm:pt modelId="{D50AC618-5EF0-4CAA-A37D-E6EE7EA9E41B}">
      <dgm:prSet phldrT="[Text]" custT="1"/>
      <dgm:spPr/>
      <dgm:t>
        <a:bodyPr/>
        <a:lstStyle/>
        <a:p>
          <a:r>
            <a:rPr lang="en-US" sz="2000" b="1" i="0" dirty="0" smtClean="0"/>
            <a:t>Versatility</a:t>
          </a:r>
          <a:endParaRPr lang="en-US" sz="2000" dirty="0"/>
        </a:p>
      </dgm:t>
    </dgm:pt>
    <dgm:pt modelId="{52A25B60-3C57-4938-8D4F-C92D18565C2A}" type="parTrans" cxnId="{352FBCAC-328D-427C-8B05-A52F3236D3CA}">
      <dgm:prSet/>
      <dgm:spPr/>
      <dgm:t>
        <a:bodyPr/>
        <a:lstStyle/>
        <a:p>
          <a:endParaRPr lang="en-US"/>
        </a:p>
      </dgm:t>
    </dgm:pt>
    <dgm:pt modelId="{DEA9FD82-95F7-498D-A103-C0907EB9476F}" type="sibTrans" cxnId="{352FBCAC-328D-427C-8B05-A52F3236D3CA}">
      <dgm:prSet/>
      <dgm:spPr/>
      <dgm:t>
        <a:bodyPr/>
        <a:lstStyle/>
        <a:p>
          <a:endParaRPr lang="en-US"/>
        </a:p>
      </dgm:t>
    </dgm:pt>
    <dgm:pt modelId="{727907B5-680D-4E3B-8C83-440D0260CB00}" type="pres">
      <dgm:prSet presAssocID="{D7ABFDA8-21EF-4CCF-8148-F667564A65A4}" presName="Name0" presStyleCnt="0">
        <dgm:presLayoutVars>
          <dgm:chMax val="1"/>
          <dgm:chPref val="1"/>
          <dgm:dir/>
          <dgm:animOne val="branch"/>
          <dgm:animLvl val="lvl"/>
        </dgm:presLayoutVars>
      </dgm:prSet>
      <dgm:spPr/>
      <dgm:t>
        <a:bodyPr/>
        <a:lstStyle/>
        <a:p>
          <a:endParaRPr lang="en-US"/>
        </a:p>
      </dgm:t>
    </dgm:pt>
    <dgm:pt modelId="{0F5737E4-62C7-4660-A3DB-62E228817454}" type="pres">
      <dgm:prSet presAssocID="{3D235D1A-AC6E-464E-927E-34AB97E92666}" presName="singleCycle" presStyleCnt="0"/>
      <dgm:spPr/>
    </dgm:pt>
    <dgm:pt modelId="{EE3E1CB5-C42A-4C50-AA93-77CFBA0880A2}" type="pres">
      <dgm:prSet presAssocID="{3D235D1A-AC6E-464E-927E-34AB97E92666}" presName="singleCenter" presStyleLbl="node1" presStyleIdx="0" presStyleCnt="8">
        <dgm:presLayoutVars>
          <dgm:chMax val="7"/>
          <dgm:chPref val="7"/>
        </dgm:presLayoutVars>
      </dgm:prSet>
      <dgm:spPr/>
      <dgm:t>
        <a:bodyPr/>
        <a:lstStyle/>
        <a:p>
          <a:endParaRPr lang="en-US"/>
        </a:p>
      </dgm:t>
    </dgm:pt>
    <dgm:pt modelId="{2831DDDC-1939-43A2-834A-DE6FCD3A2EEC}" type="pres">
      <dgm:prSet presAssocID="{8B69EEF6-8A75-47C0-AFE7-44899F9075BF}" presName="Name56" presStyleLbl="parChTrans1D2" presStyleIdx="0" presStyleCnt="7"/>
      <dgm:spPr/>
      <dgm:t>
        <a:bodyPr/>
        <a:lstStyle/>
        <a:p>
          <a:endParaRPr lang="en-US"/>
        </a:p>
      </dgm:t>
    </dgm:pt>
    <dgm:pt modelId="{D3D4C248-5DF5-459D-B726-1DE1199F5420}" type="pres">
      <dgm:prSet presAssocID="{2E843156-EB05-491A-B4F8-0ED6783D3015}" presName="text0" presStyleLbl="node1" presStyleIdx="1" presStyleCnt="8" custScaleX="243568" custScaleY="112763" custRadScaleRad="93181" custRadScaleInc="-6544">
        <dgm:presLayoutVars>
          <dgm:bulletEnabled val="1"/>
        </dgm:presLayoutVars>
      </dgm:prSet>
      <dgm:spPr/>
      <dgm:t>
        <a:bodyPr/>
        <a:lstStyle/>
        <a:p>
          <a:endParaRPr lang="en-US"/>
        </a:p>
      </dgm:t>
    </dgm:pt>
    <dgm:pt modelId="{B3204C2E-3115-4530-B5ED-B21A74A0DEF4}" type="pres">
      <dgm:prSet presAssocID="{36657F2A-75CC-446B-80AF-1CB1BFF888D9}" presName="Name56" presStyleLbl="parChTrans1D2" presStyleIdx="1" presStyleCnt="7"/>
      <dgm:spPr/>
      <dgm:t>
        <a:bodyPr/>
        <a:lstStyle/>
        <a:p>
          <a:endParaRPr lang="en-US"/>
        </a:p>
      </dgm:t>
    </dgm:pt>
    <dgm:pt modelId="{C49DD5B6-DD21-477A-9C45-9EBBF7B44269}" type="pres">
      <dgm:prSet presAssocID="{BEEB1F2F-0E3B-4BA9-87EB-EB47F5CA4897}" presName="text0" presStyleLbl="node1" presStyleIdx="2" presStyleCnt="8" custScaleX="243568" custScaleY="112763" custRadScaleRad="195931" custRadScaleInc="38091">
        <dgm:presLayoutVars>
          <dgm:bulletEnabled val="1"/>
        </dgm:presLayoutVars>
      </dgm:prSet>
      <dgm:spPr/>
      <dgm:t>
        <a:bodyPr/>
        <a:lstStyle/>
        <a:p>
          <a:endParaRPr lang="en-US"/>
        </a:p>
      </dgm:t>
    </dgm:pt>
    <dgm:pt modelId="{A4992BF9-C634-4F42-BF3E-21DEC4C91FEE}" type="pres">
      <dgm:prSet presAssocID="{3A464B0A-024B-4A3C-B7D9-4061E6CAE5F4}" presName="Name56" presStyleLbl="parChTrans1D2" presStyleIdx="2" presStyleCnt="7"/>
      <dgm:spPr/>
      <dgm:t>
        <a:bodyPr/>
        <a:lstStyle/>
        <a:p>
          <a:endParaRPr lang="en-US"/>
        </a:p>
      </dgm:t>
    </dgm:pt>
    <dgm:pt modelId="{05FAD88E-B7DA-475E-B39F-90D424F397CE}" type="pres">
      <dgm:prSet presAssocID="{01F4331F-CE3E-4683-B64B-85973CDB667A}" presName="text0" presStyleLbl="node1" presStyleIdx="3" presStyleCnt="8" custScaleX="243568" custScaleY="112763" custRadScaleRad="167556" custRadScaleInc="-50595">
        <dgm:presLayoutVars>
          <dgm:bulletEnabled val="1"/>
        </dgm:presLayoutVars>
      </dgm:prSet>
      <dgm:spPr/>
      <dgm:t>
        <a:bodyPr/>
        <a:lstStyle/>
        <a:p>
          <a:endParaRPr lang="en-US"/>
        </a:p>
      </dgm:t>
    </dgm:pt>
    <dgm:pt modelId="{92D01231-5EDC-4A3A-B8C2-6A6FC8453C6E}" type="pres">
      <dgm:prSet presAssocID="{F3CA7572-B32A-4CC0-AC45-1E3AB33F464C}" presName="Name56" presStyleLbl="parChTrans1D2" presStyleIdx="3" presStyleCnt="7"/>
      <dgm:spPr/>
      <dgm:t>
        <a:bodyPr/>
        <a:lstStyle/>
        <a:p>
          <a:endParaRPr lang="en-US"/>
        </a:p>
      </dgm:t>
    </dgm:pt>
    <dgm:pt modelId="{95718BED-19DB-4E61-BC0D-8564500228F2}" type="pres">
      <dgm:prSet presAssocID="{38EB04FB-5953-4314-834C-EEFD082631BD}" presName="text0" presStyleLbl="node1" presStyleIdx="4" presStyleCnt="8" custScaleX="243568" custScaleY="112763" custRadScaleRad="172507" custRadScaleInc="-126687">
        <dgm:presLayoutVars>
          <dgm:bulletEnabled val="1"/>
        </dgm:presLayoutVars>
      </dgm:prSet>
      <dgm:spPr/>
      <dgm:t>
        <a:bodyPr/>
        <a:lstStyle/>
        <a:p>
          <a:endParaRPr lang="en-US"/>
        </a:p>
      </dgm:t>
    </dgm:pt>
    <dgm:pt modelId="{9B8E97CA-3B1B-410B-BD9E-25C6BFAAF43C}" type="pres">
      <dgm:prSet presAssocID="{2292FDB0-C407-4579-A164-A29914B1BAEA}" presName="Name56" presStyleLbl="parChTrans1D2" presStyleIdx="4" presStyleCnt="7"/>
      <dgm:spPr/>
      <dgm:t>
        <a:bodyPr/>
        <a:lstStyle/>
        <a:p>
          <a:endParaRPr lang="en-US"/>
        </a:p>
      </dgm:t>
    </dgm:pt>
    <dgm:pt modelId="{E445377C-A007-43C9-951D-57F750F3D88A}" type="pres">
      <dgm:prSet presAssocID="{D0EB3E23-60A0-4A3C-B804-C3DAEBBC97E6}" presName="text0" presStyleLbl="node1" presStyleIdx="5" presStyleCnt="8" custScaleX="243568" custScaleY="112763" custRadScaleRad="137232" custRadScaleInc="98467">
        <dgm:presLayoutVars>
          <dgm:bulletEnabled val="1"/>
        </dgm:presLayoutVars>
      </dgm:prSet>
      <dgm:spPr/>
      <dgm:t>
        <a:bodyPr/>
        <a:lstStyle/>
        <a:p>
          <a:endParaRPr lang="en-US"/>
        </a:p>
      </dgm:t>
    </dgm:pt>
    <dgm:pt modelId="{E0EE38ED-4BCC-45F2-BF8B-1C6978D1C8A7}" type="pres">
      <dgm:prSet presAssocID="{B5D945BF-9200-4538-BD13-C44A2E32591F}" presName="Name56" presStyleLbl="parChTrans1D2" presStyleIdx="5" presStyleCnt="7"/>
      <dgm:spPr/>
      <dgm:t>
        <a:bodyPr/>
        <a:lstStyle/>
        <a:p>
          <a:endParaRPr lang="en-US"/>
        </a:p>
      </dgm:t>
    </dgm:pt>
    <dgm:pt modelId="{2F7B4C6F-8F66-4741-9D74-8808DB377BFA}" type="pres">
      <dgm:prSet presAssocID="{E3686D0C-BCFB-4BAA-BBE7-83BFE358A05A}" presName="text0" presStyleLbl="node1" presStyleIdx="6" presStyleCnt="8" custScaleX="243568" custScaleY="112763" custRadScaleRad="156785" custRadScaleInc="50636">
        <dgm:presLayoutVars>
          <dgm:bulletEnabled val="1"/>
        </dgm:presLayoutVars>
      </dgm:prSet>
      <dgm:spPr/>
      <dgm:t>
        <a:bodyPr/>
        <a:lstStyle/>
        <a:p>
          <a:endParaRPr lang="en-US"/>
        </a:p>
      </dgm:t>
    </dgm:pt>
    <dgm:pt modelId="{491C0E50-9070-4CA4-9D2E-8BC552BF67B6}" type="pres">
      <dgm:prSet presAssocID="{52A25B60-3C57-4938-8D4F-C92D18565C2A}" presName="Name56" presStyleLbl="parChTrans1D2" presStyleIdx="6" presStyleCnt="7"/>
      <dgm:spPr/>
      <dgm:t>
        <a:bodyPr/>
        <a:lstStyle/>
        <a:p>
          <a:endParaRPr lang="en-US"/>
        </a:p>
      </dgm:t>
    </dgm:pt>
    <dgm:pt modelId="{B599B0E2-B042-4DB5-A36F-798EE926AEAF}" type="pres">
      <dgm:prSet presAssocID="{D50AC618-5EF0-4CAA-A37D-E6EE7EA9E41B}" presName="text0" presStyleLbl="node1" presStyleIdx="7" presStyleCnt="8" custScaleX="243568" custScaleY="112763" custRadScaleRad="200660" custRadScaleInc="-52618">
        <dgm:presLayoutVars>
          <dgm:bulletEnabled val="1"/>
        </dgm:presLayoutVars>
      </dgm:prSet>
      <dgm:spPr/>
      <dgm:t>
        <a:bodyPr/>
        <a:lstStyle/>
        <a:p>
          <a:endParaRPr lang="en-US"/>
        </a:p>
      </dgm:t>
    </dgm:pt>
  </dgm:ptLst>
  <dgm:cxnLst>
    <dgm:cxn modelId="{BD10011F-2679-4EEE-B876-C7C2DFDAC0FF}" type="presOf" srcId="{E3686D0C-BCFB-4BAA-BBE7-83BFE358A05A}" destId="{2F7B4C6F-8F66-4741-9D74-8808DB377BFA}" srcOrd="0" destOrd="0" presId="urn:microsoft.com/office/officeart/2008/layout/RadialCluster"/>
    <dgm:cxn modelId="{BA5542CD-DA94-4819-8000-C4CC1EC7A1DA}" type="presOf" srcId="{D0EB3E23-60A0-4A3C-B804-C3DAEBBC97E6}" destId="{E445377C-A007-43C9-951D-57F750F3D88A}" srcOrd="0" destOrd="0" presId="urn:microsoft.com/office/officeart/2008/layout/RadialCluster"/>
    <dgm:cxn modelId="{403D922E-BFD1-4819-A954-840F7C5042B6}" type="presOf" srcId="{D50AC618-5EF0-4CAA-A37D-E6EE7EA9E41B}" destId="{B599B0E2-B042-4DB5-A36F-798EE926AEAF}" srcOrd="0" destOrd="0" presId="urn:microsoft.com/office/officeart/2008/layout/RadialCluster"/>
    <dgm:cxn modelId="{CC37D44D-8C4F-4ADA-88FA-9DD6BFD59C1A}" srcId="{3D235D1A-AC6E-464E-927E-34AB97E92666}" destId="{E3686D0C-BCFB-4BAA-BBE7-83BFE358A05A}" srcOrd="5" destOrd="0" parTransId="{B5D945BF-9200-4538-BD13-C44A2E32591F}" sibTransId="{E55FBF58-DB40-4B0E-ACB0-3ECABDBAE3BE}"/>
    <dgm:cxn modelId="{59B23B7D-BA0F-4E9A-BC13-78F5F71A4E99}" srcId="{3D235D1A-AC6E-464E-927E-34AB97E92666}" destId="{BEEB1F2F-0E3B-4BA9-87EB-EB47F5CA4897}" srcOrd="1" destOrd="0" parTransId="{36657F2A-75CC-446B-80AF-1CB1BFF888D9}" sibTransId="{F11F5AD8-9FC6-4143-B448-77ED37673B10}"/>
    <dgm:cxn modelId="{F91883E7-3AC2-4CC4-8A87-E87F584574FC}" type="presOf" srcId="{3A464B0A-024B-4A3C-B7D9-4061E6CAE5F4}" destId="{A4992BF9-C634-4F42-BF3E-21DEC4C91FEE}" srcOrd="0" destOrd="0" presId="urn:microsoft.com/office/officeart/2008/layout/RadialCluster"/>
    <dgm:cxn modelId="{817DA25E-71FA-426A-8199-AE7EA8F79E70}" type="presOf" srcId="{01F4331F-CE3E-4683-B64B-85973CDB667A}" destId="{05FAD88E-B7DA-475E-B39F-90D424F397CE}" srcOrd="0" destOrd="0" presId="urn:microsoft.com/office/officeart/2008/layout/RadialCluster"/>
    <dgm:cxn modelId="{33C9A727-02C6-4A1B-A7D0-1F10DFE473C5}" type="presOf" srcId="{52A25B60-3C57-4938-8D4F-C92D18565C2A}" destId="{491C0E50-9070-4CA4-9D2E-8BC552BF67B6}" srcOrd="0" destOrd="0" presId="urn:microsoft.com/office/officeart/2008/layout/RadialCluster"/>
    <dgm:cxn modelId="{8ED2B4F1-25F3-4CA9-90F7-B48FB931CDCA}" srcId="{D7ABFDA8-21EF-4CCF-8148-F667564A65A4}" destId="{3D235D1A-AC6E-464E-927E-34AB97E92666}" srcOrd="0" destOrd="0" parTransId="{096D9985-9326-4862-A2D5-B37C6AB36C00}" sibTransId="{F20F8288-02E2-4F53-9A70-5AB56586133F}"/>
    <dgm:cxn modelId="{FC6206E8-4236-47C4-8B78-96F62DD65AAF}" type="presOf" srcId="{38EB04FB-5953-4314-834C-EEFD082631BD}" destId="{95718BED-19DB-4E61-BC0D-8564500228F2}" srcOrd="0" destOrd="0" presId="urn:microsoft.com/office/officeart/2008/layout/RadialCluster"/>
    <dgm:cxn modelId="{B0C560E4-5042-4FA6-842C-ED2DE57E4E2B}" type="presOf" srcId="{D7ABFDA8-21EF-4CCF-8148-F667564A65A4}" destId="{727907B5-680D-4E3B-8C83-440D0260CB00}" srcOrd="0" destOrd="0" presId="urn:microsoft.com/office/officeart/2008/layout/RadialCluster"/>
    <dgm:cxn modelId="{BA92BCB5-1DFF-4412-A601-0E84C17A5771}" type="presOf" srcId="{8B69EEF6-8A75-47C0-AFE7-44899F9075BF}" destId="{2831DDDC-1939-43A2-834A-DE6FCD3A2EEC}" srcOrd="0" destOrd="0" presId="urn:microsoft.com/office/officeart/2008/layout/RadialCluster"/>
    <dgm:cxn modelId="{6780B4B5-736E-40B5-9818-B7F606902D81}" srcId="{3D235D1A-AC6E-464E-927E-34AB97E92666}" destId="{D0EB3E23-60A0-4A3C-B804-C3DAEBBC97E6}" srcOrd="4" destOrd="0" parTransId="{2292FDB0-C407-4579-A164-A29914B1BAEA}" sibTransId="{01CA8168-1C56-469A-86A1-2F4C5AEF1BA0}"/>
    <dgm:cxn modelId="{588CC051-6FBB-47BB-9A94-A508DD8F1042}" type="presOf" srcId="{B5D945BF-9200-4538-BD13-C44A2E32591F}" destId="{E0EE38ED-4BCC-45F2-BF8B-1C6978D1C8A7}" srcOrd="0" destOrd="0" presId="urn:microsoft.com/office/officeart/2008/layout/RadialCluster"/>
    <dgm:cxn modelId="{F56D8433-8176-430F-A9ED-8757891C62B7}" type="presOf" srcId="{F3CA7572-B32A-4CC0-AC45-1E3AB33F464C}" destId="{92D01231-5EDC-4A3A-B8C2-6A6FC8453C6E}" srcOrd="0" destOrd="0" presId="urn:microsoft.com/office/officeart/2008/layout/RadialCluster"/>
    <dgm:cxn modelId="{513DA9D2-CC14-456E-B22B-76F7CBE495D6}" type="presOf" srcId="{2E843156-EB05-491A-B4F8-0ED6783D3015}" destId="{D3D4C248-5DF5-459D-B726-1DE1199F5420}" srcOrd="0" destOrd="0" presId="urn:microsoft.com/office/officeart/2008/layout/RadialCluster"/>
    <dgm:cxn modelId="{BCA5E7DA-69E8-443E-8B04-768209844789}" type="presOf" srcId="{BEEB1F2F-0E3B-4BA9-87EB-EB47F5CA4897}" destId="{C49DD5B6-DD21-477A-9C45-9EBBF7B44269}" srcOrd="0" destOrd="0" presId="urn:microsoft.com/office/officeart/2008/layout/RadialCluster"/>
    <dgm:cxn modelId="{352FBCAC-328D-427C-8B05-A52F3236D3CA}" srcId="{3D235D1A-AC6E-464E-927E-34AB97E92666}" destId="{D50AC618-5EF0-4CAA-A37D-E6EE7EA9E41B}" srcOrd="6" destOrd="0" parTransId="{52A25B60-3C57-4938-8D4F-C92D18565C2A}" sibTransId="{DEA9FD82-95F7-498D-A103-C0907EB9476F}"/>
    <dgm:cxn modelId="{344C963A-8478-4DCD-8210-C970F160453E}" srcId="{3D235D1A-AC6E-464E-927E-34AB97E92666}" destId="{01F4331F-CE3E-4683-B64B-85973CDB667A}" srcOrd="2" destOrd="0" parTransId="{3A464B0A-024B-4A3C-B7D9-4061E6CAE5F4}" sibTransId="{1D0D8F72-D41F-4F72-9558-53A9CD084031}"/>
    <dgm:cxn modelId="{64A25997-1931-4C37-A9BC-747814AC9377}" type="presOf" srcId="{36657F2A-75CC-446B-80AF-1CB1BFF888D9}" destId="{B3204C2E-3115-4530-B5ED-B21A74A0DEF4}" srcOrd="0" destOrd="0" presId="urn:microsoft.com/office/officeart/2008/layout/RadialCluster"/>
    <dgm:cxn modelId="{9BFE24CD-CD26-487C-9522-88EE8C1877B9}" type="presOf" srcId="{2292FDB0-C407-4579-A164-A29914B1BAEA}" destId="{9B8E97CA-3B1B-410B-BD9E-25C6BFAAF43C}" srcOrd="0" destOrd="0" presId="urn:microsoft.com/office/officeart/2008/layout/RadialCluster"/>
    <dgm:cxn modelId="{854FB8FB-B824-490D-BEF4-2DAFC175E741}" type="presOf" srcId="{3D235D1A-AC6E-464E-927E-34AB97E92666}" destId="{EE3E1CB5-C42A-4C50-AA93-77CFBA0880A2}" srcOrd="0" destOrd="0" presId="urn:microsoft.com/office/officeart/2008/layout/RadialCluster"/>
    <dgm:cxn modelId="{02A555FD-68D6-4EFC-B349-DFE6D8A94ED0}" srcId="{3D235D1A-AC6E-464E-927E-34AB97E92666}" destId="{2E843156-EB05-491A-B4F8-0ED6783D3015}" srcOrd="0" destOrd="0" parTransId="{8B69EEF6-8A75-47C0-AFE7-44899F9075BF}" sibTransId="{B490CB44-3EAE-4046-BC16-E03164211D44}"/>
    <dgm:cxn modelId="{FE247813-35A0-44D7-9305-A3E1E8BFBAE6}" srcId="{3D235D1A-AC6E-464E-927E-34AB97E92666}" destId="{38EB04FB-5953-4314-834C-EEFD082631BD}" srcOrd="3" destOrd="0" parTransId="{F3CA7572-B32A-4CC0-AC45-1E3AB33F464C}" sibTransId="{9B78E03F-2193-4578-9A4E-6F53D1055146}"/>
    <dgm:cxn modelId="{5971F6AF-E1AF-42CA-AD4C-36EB5EE80910}" type="presParOf" srcId="{727907B5-680D-4E3B-8C83-440D0260CB00}" destId="{0F5737E4-62C7-4660-A3DB-62E228817454}" srcOrd="0" destOrd="0" presId="urn:microsoft.com/office/officeart/2008/layout/RadialCluster"/>
    <dgm:cxn modelId="{860CFFF3-EB87-484F-8E21-30781AC16030}" type="presParOf" srcId="{0F5737E4-62C7-4660-A3DB-62E228817454}" destId="{EE3E1CB5-C42A-4C50-AA93-77CFBA0880A2}" srcOrd="0" destOrd="0" presId="urn:microsoft.com/office/officeart/2008/layout/RadialCluster"/>
    <dgm:cxn modelId="{C6322E1B-C2C7-4AB2-867D-8959A8029C8E}" type="presParOf" srcId="{0F5737E4-62C7-4660-A3DB-62E228817454}" destId="{2831DDDC-1939-43A2-834A-DE6FCD3A2EEC}" srcOrd="1" destOrd="0" presId="urn:microsoft.com/office/officeart/2008/layout/RadialCluster"/>
    <dgm:cxn modelId="{C09DBB23-73FC-4274-8FBA-C488455538BA}" type="presParOf" srcId="{0F5737E4-62C7-4660-A3DB-62E228817454}" destId="{D3D4C248-5DF5-459D-B726-1DE1199F5420}" srcOrd="2" destOrd="0" presId="urn:microsoft.com/office/officeart/2008/layout/RadialCluster"/>
    <dgm:cxn modelId="{F5FCBC17-0C56-4AE4-A2C9-C7B44DEEC3C5}" type="presParOf" srcId="{0F5737E4-62C7-4660-A3DB-62E228817454}" destId="{B3204C2E-3115-4530-B5ED-B21A74A0DEF4}" srcOrd="3" destOrd="0" presId="urn:microsoft.com/office/officeart/2008/layout/RadialCluster"/>
    <dgm:cxn modelId="{B43BA292-749F-4006-B1E0-3611F3E6FE5D}" type="presParOf" srcId="{0F5737E4-62C7-4660-A3DB-62E228817454}" destId="{C49DD5B6-DD21-477A-9C45-9EBBF7B44269}" srcOrd="4" destOrd="0" presId="urn:microsoft.com/office/officeart/2008/layout/RadialCluster"/>
    <dgm:cxn modelId="{9130A52B-8675-41C9-AA50-FF5CCDB1310C}" type="presParOf" srcId="{0F5737E4-62C7-4660-A3DB-62E228817454}" destId="{A4992BF9-C634-4F42-BF3E-21DEC4C91FEE}" srcOrd="5" destOrd="0" presId="urn:microsoft.com/office/officeart/2008/layout/RadialCluster"/>
    <dgm:cxn modelId="{25C9BD60-F593-4E67-B6DA-D4FF8642067D}" type="presParOf" srcId="{0F5737E4-62C7-4660-A3DB-62E228817454}" destId="{05FAD88E-B7DA-475E-B39F-90D424F397CE}" srcOrd="6" destOrd="0" presId="urn:microsoft.com/office/officeart/2008/layout/RadialCluster"/>
    <dgm:cxn modelId="{2211E64F-ABCB-4ECA-9C1E-C9DE315CC686}" type="presParOf" srcId="{0F5737E4-62C7-4660-A3DB-62E228817454}" destId="{92D01231-5EDC-4A3A-B8C2-6A6FC8453C6E}" srcOrd="7" destOrd="0" presId="urn:microsoft.com/office/officeart/2008/layout/RadialCluster"/>
    <dgm:cxn modelId="{0BB67322-4285-427A-8960-9AB739004B55}" type="presParOf" srcId="{0F5737E4-62C7-4660-A3DB-62E228817454}" destId="{95718BED-19DB-4E61-BC0D-8564500228F2}" srcOrd="8" destOrd="0" presId="urn:microsoft.com/office/officeart/2008/layout/RadialCluster"/>
    <dgm:cxn modelId="{1BF85AFA-0AD3-4453-B8EB-1D9C63D13E8E}" type="presParOf" srcId="{0F5737E4-62C7-4660-A3DB-62E228817454}" destId="{9B8E97CA-3B1B-410B-BD9E-25C6BFAAF43C}" srcOrd="9" destOrd="0" presId="urn:microsoft.com/office/officeart/2008/layout/RadialCluster"/>
    <dgm:cxn modelId="{B0A1B948-E9A7-4972-AEDD-96B8545112D6}" type="presParOf" srcId="{0F5737E4-62C7-4660-A3DB-62E228817454}" destId="{E445377C-A007-43C9-951D-57F750F3D88A}" srcOrd="10" destOrd="0" presId="urn:microsoft.com/office/officeart/2008/layout/RadialCluster"/>
    <dgm:cxn modelId="{896CA776-B83A-477C-9FF4-6CB35DA132E7}" type="presParOf" srcId="{0F5737E4-62C7-4660-A3DB-62E228817454}" destId="{E0EE38ED-4BCC-45F2-BF8B-1C6978D1C8A7}" srcOrd="11" destOrd="0" presId="urn:microsoft.com/office/officeart/2008/layout/RadialCluster"/>
    <dgm:cxn modelId="{5231E8D2-E030-448E-93A7-BB3D2ACD5EA6}" type="presParOf" srcId="{0F5737E4-62C7-4660-A3DB-62E228817454}" destId="{2F7B4C6F-8F66-4741-9D74-8808DB377BFA}" srcOrd="12" destOrd="0" presId="urn:microsoft.com/office/officeart/2008/layout/RadialCluster"/>
    <dgm:cxn modelId="{B575C907-19D8-40B4-A5B4-CD745D013847}" type="presParOf" srcId="{0F5737E4-62C7-4660-A3DB-62E228817454}" destId="{491C0E50-9070-4CA4-9D2E-8BC552BF67B6}" srcOrd="13" destOrd="0" presId="urn:microsoft.com/office/officeart/2008/layout/RadialCluster"/>
    <dgm:cxn modelId="{65499ED2-BD7D-4C09-B88C-40F18FB242FE}" type="presParOf" srcId="{0F5737E4-62C7-4660-A3DB-62E228817454}" destId="{B599B0E2-B042-4DB5-A36F-798EE926AEAF}" srcOrd="14" destOrd="0" presId="urn:microsoft.com/office/officeart/2008/layout/Radial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20.png>
</file>

<file path=ppt/media/image21.jpe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5/26/2025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378" rtl="0" eaLnBrk="1" latinLnBrk="0" hangingPunct="1">
      <a:defRPr sz="1200" kern="1200">
        <a:solidFill>
          <a:schemeClr val="tx1"/>
        </a:solidFill>
        <a:latin typeface="+mn-lt"/>
        <a:ea typeface="+mn-ea"/>
        <a:cs typeface="+mn-cs"/>
      </a:defRPr>
    </a:lvl1pPr>
    <a:lvl2pPr marL="457189" algn="l" defTabSz="914378" rtl="0" eaLnBrk="1" latinLnBrk="0" hangingPunct="1">
      <a:defRPr sz="1200" kern="1200">
        <a:solidFill>
          <a:schemeClr val="tx1"/>
        </a:solidFill>
        <a:latin typeface="+mn-lt"/>
        <a:ea typeface="+mn-ea"/>
        <a:cs typeface="+mn-cs"/>
      </a:defRPr>
    </a:lvl2pPr>
    <a:lvl3pPr marL="914378" algn="l" defTabSz="914378" rtl="0" eaLnBrk="1" latinLnBrk="0" hangingPunct="1">
      <a:defRPr sz="1200" kern="1200">
        <a:solidFill>
          <a:schemeClr val="tx1"/>
        </a:solidFill>
        <a:latin typeface="+mn-lt"/>
        <a:ea typeface="+mn-ea"/>
        <a:cs typeface="+mn-cs"/>
      </a:defRPr>
    </a:lvl3pPr>
    <a:lvl4pPr marL="1371566" algn="l" defTabSz="914378" rtl="0" eaLnBrk="1" latinLnBrk="0" hangingPunct="1">
      <a:defRPr sz="1200" kern="1200">
        <a:solidFill>
          <a:schemeClr val="tx1"/>
        </a:solidFill>
        <a:latin typeface="+mn-lt"/>
        <a:ea typeface="+mn-ea"/>
        <a:cs typeface="+mn-cs"/>
      </a:defRPr>
    </a:lvl4pPr>
    <a:lvl5pPr marL="1828754" algn="l" defTabSz="914378" rtl="0" eaLnBrk="1" latinLnBrk="0" hangingPunct="1">
      <a:defRPr sz="1200" kern="1200">
        <a:solidFill>
          <a:schemeClr val="tx1"/>
        </a:solidFill>
        <a:latin typeface="+mn-lt"/>
        <a:ea typeface="+mn-ea"/>
        <a:cs typeface="+mn-cs"/>
      </a:defRPr>
    </a:lvl5pPr>
    <a:lvl6pPr marL="2285943" algn="l" defTabSz="914378" rtl="0" eaLnBrk="1" latinLnBrk="0" hangingPunct="1">
      <a:defRPr sz="1200" kern="1200">
        <a:solidFill>
          <a:schemeClr val="tx1"/>
        </a:solidFill>
        <a:latin typeface="+mn-lt"/>
        <a:ea typeface="+mn-ea"/>
        <a:cs typeface="+mn-cs"/>
      </a:defRPr>
    </a:lvl6pPr>
    <a:lvl7pPr marL="2743132" algn="l" defTabSz="914378" rtl="0" eaLnBrk="1" latinLnBrk="0" hangingPunct="1">
      <a:defRPr sz="1200" kern="1200">
        <a:solidFill>
          <a:schemeClr val="tx1"/>
        </a:solidFill>
        <a:latin typeface="+mn-lt"/>
        <a:ea typeface="+mn-ea"/>
        <a:cs typeface="+mn-cs"/>
      </a:defRPr>
    </a:lvl7pPr>
    <a:lvl8pPr marL="3200320" algn="l" defTabSz="914378" rtl="0" eaLnBrk="1" latinLnBrk="0" hangingPunct="1">
      <a:defRPr sz="1200" kern="1200">
        <a:solidFill>
          <a:schemeClr val="tx1"/>
        </a:solidFill>
        <a:latin typeface="+mn-lt"/>
        <a:ea typeface="+mn-ea"/>
        <a:cs typeface="+mn-cs"/>
      </a:defRPr>
    </a:lvl8pPr>
    <a:lvl9pPr marL="3657509" algn="l" defTabSz="9143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smtClean="0"/>
              <a:t>در ابتدای کلاس از شرکت‌کنندگان در مورد آشنایی قبلی با برنامه‌نویسی و هوش مصنوعی سؤال کنید </a:t>
            </a:r>
            <a:endParaRPr lang="en-US" dirty="0" smtClean="0"/>
          </a:p>
          <a:p>
            <a:pPr algn="r" rtl="1"/>
            <a:r>
              <a:rPr lang="fa-IR" dirty="0" smtClean="0"/>
              <a:t>در طول دوره از شرکت‌کنندگان بخواهید سؤالات خود را بپرسند </a:t>
            </a:r>
            <a:endParaRPr lang="en-US" dirty="0" smtClean="0"/>
          </a:p>
          <a:p>
            <a:pPr algn="r" rtl="1"/>
            <a:r>
              <a:rPr lang="fa-IR" dirty="0" smtClean="0"/>
              <a:t>تمرین‌های کوتاه و چالش‌های کوچک بدهید تا مشارکت بیشتری داشته باشند</a:t>
            </a:r>
            <a:endParaRPr lang="en-US" dirty="0"/>
          </a:p>
        </p:txBody>
      </p:sp>
      <p:sp>
        <p:nvSpPr>
          <p:cNvPr id="4" name="Slide Number Placeholder 3"/>
          <p:cNvSpPr>
            <a:spLocks noGrp="1"/>
          </p:cNvSpPr>
          <p:nvPr>
            <p:ph type="sldNum" sz="quarter" idx="10"/>
          </p:nvPr>
        </p:nvSpPr>
        <p:spPr/>
        <p:txBody>
          <a:bodyPr/>
          <a:lstStyle/>
          <a:p>
            <a:fld id="{AF533E96-F078-4B3D-A8F4-F1AF21EBC357}" type="slidenum">
              <a:rPr lang="en-US" smtClean="0"/>
              <a:t>2</a:t>
            </a:fld>
            <a:endParaRPr lang="en-US"/>
          </a:p>
        </p:txBody>
      </p:sp>
    </p:spTree>
    <p:extLst>
      <p:ext uri="{BB962C8B-B14F-4D97-AF65-F5344CB8AC3E}">
        <p14:creationId xmlns:p14="http://schemas.microsoft.com/office/powerpoint/2010/main" val="2617331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smtClean="0"/>
              <a:t>۱. استفاده از آن آسان است:</a:t>
            </a:r>
          </a:p>
          <a:p>
            <a:pPr algn="r" rtl="1"/>
            <a:r>
              <a:rPr lang="fa-IR" dirty="0" smtClean="0"/>
              <a:t>• پایتون آسان برای استفاده است و منحنی یادگیری سریعی دارد. دانشمندان داده جدید می‌توانند به راحتی پایتون را با نحو ساده و قابلیت درک بهتر آن یاد بگیرند.</a:t>
            </a:r>
          </a:p>
          <a:p>
            <a:pPr algn="r" rtl="1"/>
            <a:r>
              <a:rPr lang="fa-IR" dirty="0" smtClean="0"/>
              <a:t>• پایتون همچنین ابزارهای داده‌کاوی زیادی را ارائه می‌دهد که به مدیریت بهتر داده‌ها کمک می‌کنند، به عنوان مثال، </a:t>
            </a:r>
            <a:r>
              <a:rPr lang="en-US" dirty="0" smtClean="0"/>
              <a:t>Rapid Miner، Weka، Orange </a:t>
            </a:r>
            <a:r>
              <a:rPr lang="fa-IR" dirty="0" smtClean="0"/>
              <a:t>و غیره.</a:t>
            </a:r>
          </a:p>
          <a:p>
            <a:pPr algn="r" rtl="1"/>
            <a:r>
              <a:rPr lang="fa-IR" dirty="0" smtClean="0"/>
              <a:t>• پایتون برای دانشمندان داده مهم است زیرا کتابخانه‌های مفید و آسان زیادی مانند </a:t>
            </a:r>
            <a:r>
              <a:rPr lang="en-US" dirty="0" smtClean="0"/>
              <a:t>Pandas، </a:t>
            </a:r>
            <a:r>
              <a:rPr lang="en-US" dirty="0" err="1" smtClean="0"/>
              <a:t>NumPy</a:t>
            </a:r>
            <a:r>
              <a:rPr lang="en-US" dirty="0" smtClean="0"/>
              <a:t>، </a:t>
            </a:r>
            <a:r>
              <a:rPr lang="en-US" dirty="0" err="1" smtClean="0"/>
              <a:t>SciPy</a:t>
            </a:r>
            <a:r>
              <a:rPr lang="en-US" dirty="0" smtClean="0"/>
              <a:t>، </a:t>
            </a:r>
            <a:r>
              <a:rPr lang="en-US" dirty="0" err="1" smtClean="0"/>
              <a:t>TensorFlow</a:t>
            </a:r>
            <a:r>
              <a:rPr lang="en-US" dirty="0" smtClean="0"/>
              <a:t> </a:t>
            </a:r>
            <a:r>
              <a:rPr lang="fa-IR" dirty="0" smtClean="0"/>
              <a:t>و بسیاری از مفاهیم دیگر را دارد که یک برنامه‌نویس ماهر پایتون باید با آنها به خوبی آشنا باشد.</a:t>
            </a:r>
          </a:p>
          <a:p>
            <a:pPr algn="r" rtl="1"/>
            <a:endParaRPr lang="fa-IR" dirty="0" smtClean="0"/>
          </a:p>
          <a:p>
            <a:pPr algn="r" rtl="1"/>
            <a:r>
              <a:rPr lang="fa-IR" dirty="0" smtClean="0"/>
              <a:t>۲. پایتون انعطاف‌پذیر است:</a:t>
            </a:r>
          </a:p>
          <a:p>
            <a:pPr algn="r" rtl="1"/>
            <a:r>
              <a:rPr lang="fa-IR" dirty="0" smtClean="0"/>
              <a:t>• پایتون نه تنها به شما امکان می‌دهد نرم‌افزار ایجاد کنید، بلکه به شما امکان می‌دهد تا با تجزیه و تحلیل، محاسبه داده‌های عددی و منطقی و توسعه وب نیز سر و کار داشته باشید.</a:t>
            </a:r>
          </a:p>
          <a:p>
            <a:pPr algn="r" rtl="1"/>
            <a:r>
              <a:rPr lang="fa-IR" dirty="0" smtClean="0"/>
              <a:t>• پایتون همچنین در وب فراگیر شده است و وب‌سایت‌های برجسته مختلفی را با چارچوب‌های توسعه وب مانند </a:t>
            </a:r>
            <a:r>
              <a:rPr lang="en-US" dirty="0" err="1" smtClean="0"/>
              <a:t>TurboGears</a:t>
            </a:r>
            <a:r>
              <a:rPr lang="en-US" dirty="0" smtClean="0"/>
              <a:t>، Django </a:t>
            </a:r>
            <a:r>
              <a:rPr lang="fa-IR" dirty="0" smtClean="0"/>
              <a:t>و </a:t>
            </a:r>
            <a:r>
              <a:rPr lang="en-US" dirty="0" smtClean="0"/>
              <a:t>Tornado </a:t>
            </a:r>
            <a:r>
              <a:rPr lang="fa-IR" dirty="0" smtClean="0"/>
              <a:t>کنترل می‌کند.</a:t>
            </a:r>
          </a:p>
          <a:p>
            <a:pPr algn="r" rtl="1"/>
            <a:r>
              <a:rPr lang="fa-IR" dirty="0" smtClean="0"/>
              <a:t>• برای توسعه‌دهندگانی که استعداد توسعه برنامه و وب را دارند، عالی است. جای تعجب نیست که اکثر دانشمندان داده این را به گزینه‌های برنامه‌نویسی بعدی موجود در بازار ترجیح می‌دهند.</a:t>
            </a:r>
          </a:p>
          <a:p>
            <a:pPr algn="r" rtl="1"/>
            <a:endParaRPr lang="fa-IR" dirty="0" smtClean="0"/>
          </a:p>
          <a:p>
            <a:pPr algn="r" rtl="1"/>
            <a:r>
              <a:rPr lang="fa-IR" dirty="0" smtClean="0"/>
              <a:t>۳. پایتون ابزارهای تحلیلی بهتری می‌سازد:</a:t>
            </a:r>
          </a:p>
          <a:p>
            <a:pPr algn="r" rtl="1"/>
            <a:r>
              <a:rPr lang="fa-IR" dirty="0" smtClean="0"/>
              <a:t>• تجزیه و تحلیل داده‌ها بخش ضروری علم داده است. ابزارهای تجزیه و تحلیل داده‌ها اطلاعاتی در مورد چارچوب‌های مختلفی که برای ارزیابی عملکرد در هر کسب‌وکاری مهم هستند، ارائه می‌دهند. زبان برنامه‌نویسی پایتون بهترین انتخاب برای ساخت ابزارهای تجزیه و تحلیل داده‌ها است.</a:t>
            </a:r>
          </a:p>
          <a:p>
            <a:pPr algn="r" rtl="1"/>
            <a:r>
              <a:rPr lang="fa-IR" dirty="0" smtClean="0"/>
              <a:t>• پایتون می‌تواند به راحتی دانش بهتری ارائه دهد، مثال‌ها را دریافت کند و داده‌ها را از مجموعه داده‌های بزرگ مرتبط کند. پایتون همچنین در تجزیه و تحلیل سلف سرویس اهمیت دارد. پایتون همچنین به سازمان‌های داده‌کاوی کمک کرده است تا داده‌ها را به خاطر خودشان مدیریت کنند.</a:t>
            </a:r>
          </a:p>
          <a:p>
            <a:pPr algn="r" rtl="1"/>
            <a:endParaRPr lang="fa-IR" dirty="0" smtClean="0"/>
          </a:p>
          <a:p>
            <a:pPr algn="r" rtl="1"/>
            <a:r>
              <a:rPr lang="fa-IR" dirty="0" smtClean="0"/>
              <a:t>۴. پایتون برای یادگیری عمیق اهمیت دارد:</a:t>
            </a:r>
          </a:p>
          <a:p>
            <a:pPr algn="r" rtl="1"/>
            <a:r>
              <a:rPr lang="fa-IR" dirty="0" smtClean="0"/>
              <a:t>• پایتون بسته‌های زیادی مانند </a:t>
            </a:r>
            <a:r>
              <a:rPr lang="en-US" dirty="0" err="1" smtClean="0"/>
              <a:t>TensorFlow</a:t>
            </a:r>
            <a:r>
              <a:rPr lang="en-US" dirty="0" smtClean="0"/>
              <a:t>، </a:t>
            </a:r>
            <a:r>
              <a:rPr lang="en-US" dirty="0" err="1" smtClean="0"/>
              <a:t>Keras</a:t>
            </a:r>
            <a:r>
              <a:rPr lang="en-US" dirty="0" smtClean="0"/>
              <a:t> </a:t>
            </a:r>
            <a:r>
              <a:rPr lang="fa-IR" dirty="0" smtClean="0"/>
              <a:t>و </a:t>
            </a:r>
            <a:r>
              <a:rPr lang="en-US" dirty="0" err="1" smtClean="0"/>
              <a:t>Theano</a:t>
            </a:r>
            <a:r>
              <a:rPr lang="en-US" dirty="0" smtClean="0"/>
              <a:t> </a:t>
            </a:r>
            <a:r>
              <a:rPr lang="fa-IR" dirty="0" smtClean="0"/>
              <a:t>دارد که به دانشمندان داده در توسعه الگوریتم‌های یادگیری عمیق کمک می‌کنند. پایتون در مورد الگوریتم‌های یادگیری عمیق پشتیبانی بهتری ارائه می‌دهد.</a:t>
            </a:r>
          </a:p>
          <a:p>
            <a:pPr algn="r" rtl="1"/>
            <a:r>
              <a:rPr lang="fa-IR" dirty="0" smtClean="0"/>
              <a:t>• الگوریتم‌های یادگیری عمیق از معماری مغز انسان الهام گرفته شده‌اند. این زبان قادر به ساخت شبکه‌های عصبی مصنوعی است که رفتار ذهن انسان را شبیه‌سازی می‌کنند. شبکه‌های عصبی یادگیری عمیق به پارامترهای ورودی مختلف وزن و بایاس می‌دهند و خروجی مورد نظر را ارائه می‌دهند. ۵. پایگاه اجتماعی عظیم: • پایتون دارای یک پایگاه اجتماعی عظیم از مهندسان و دانشمندان داده مانند </a:t>
            </a:r>
            <a:r>
              <a:rPr lang="en-US" dirty="0" smtClean="0"/>
              <a:t>Python.org، Fullstackpython.com، realpython.com </a:t>
            </a:r>
            <a:r>
              <a:rPr lang="fa-IR" dirty="0" smtClean="0"/>
              <a:t>و غیره است. توسعه‌دهندگان پایتون می‌توانند مسائل و نظرات خود را با جامعه به اشتراک بگذارند. فهرست بسته‌های پایتون مکانی فوق‌العاده برای کشف افق‌های مختلف زبان برنامه‌نویسی پایتون است. توسعه‌دهندگان پایتون به طور مداوم در حال ایجاد پیشرفت‌هایی در این زبان هستند که به آن کمک می‌کند تا در طول زمان بهتر شود.</a:t>
            </a:r>
          </a:p>
          <a:p>
            <a:pPr algn="r" rtl="1"/>
            <a:endParaRPr lang="fa-IR" dirty="0" smtClean="0"/>
          </a:p>
          <a:p>
            <a:pPr algn="r" rtl="1"/>
            <a:r>
              <a:rPr lang="fa-IR" dirty="0" smtClean="0"/>
              <a:t>پایتون به طور گسترده زبان برنامه‌نویسی ایده‌آل برای توسعه هوش مصنوعی (</a:t>
            </a:r>
            <a:r>
              <a:rPr lang="en-US" dirty="0" smtClean="0"/>
              <a:t>AI) </a:t>
            </a:r>
            <a:r>
              <a:rPr lang="fa-IR" dirty="0" smtClean="0"/>
              <a:t>در نظر گرفته می‌شود و دلایل آن به شرح زیر است:</a:t>
            </a:r>
          </a:p>
          <a:p>
            <a:pPr algn="r" rtl="1"/>
            <a:endParaRPr lang="fa-IR" dirty="0" smtClean="0"/>
          </a:p>
          <a:p>
            <a:pPr algn="r" rtl="1"/>
            <a:r>
              <a:rPr lang="fa-IR" dirty="0" smtClean="0"/>
              <a:t>1. سهولت یادگیری و خوانایی</a:t>
            </a:r>
          </a:p>
          <a:p>
            <a:pPr algn="r" rtl="1"/>
            <a:endParaRPr lang="fa-IR" dirty="0" smtClean="0"/>
          </a:p>
          <a:p>
            <a:pPr algn="r" rtl="1"/>
            <a:r>
              <a:rPr lang="fa-IR" dirty="0" smtClean="0"/>
              <a:t>نحو ساده پایتون به توسعه‌دهندگان اجازه می‌دهد تا کد تمیز، خوانا و مختصر بنویسند. این امر برای توسعه هوش مصنوعی، جایی که الگوریتم‌ها می‌توانند پیچیده شوند، بسیار مهم است. خوانایی پایتون، اشکال‌زدایی و همکاری را آسان‌تر می‌کند و توسعه‌دهندگان هوش مصنوعی را قادر می‌سازد تا بیشتر بر حل مشکلات تمرکز کنند تا رمزگشایی کد.</a:t>
            </a:r>
          </a:p>
          <a:p>
            <a:pPr algn="r" rtl="1"/>
            <a:endParaRPr lang="fa-IR" dirty="0" smtClean="0"/>
          </a:p>
          <a:p>
            <a:pPr algn="r" rtl="1"/>
            <a:r>
              <a:rPr lang="fa-IR" dirty="0" smtClean="0"/>
              <a:t>2. کتابخانه‌ها و چارچوب‌های گسترده</a:t>
            </a:r>
          </a:p>
          <a:p>
            <a:pPr algn="r" rtl="1"/>
            <a:endParaRPr lang="fa-IR" dirty="0" smtClean="0"/>
          </a:p>
          <a:p>
            <a:pPr algn="r" rtl="1"/>
            <a:r>
              <a:rPr lang="fa-IR" dirty="0" smtClean="0"/>
              <a:t>پایتون دارای اکوسیستمی از کتابخانه‌های هوش مصنوعی و یادگیری ماشین است که توسعه هوش مصنوعی را ساده می‌کند:</a:t>
            </a:r>
          </a:p>
          <a:p>
            <a:pPr algn="r" rtl="1"/>
            <a:endParaRPr lang="fa-IR" dirty="0" smtClean="0"/>
          </a:p>
          <a:p>
            <a:pPr algn="r" rtl="1"/>
            <a:r>
              <a:rPr lang="en-US" dirty="0" err="1" smtClean="0"/>
              <a:t>TensorFlow</a:t>
            </a:r>
            <a:r>
              <a:rPr lang="en-US" dirty="0" smtClean="0"/>
              <a:t> </a:t>
            </a:r>
            <a:r>
              <a:rPr lang="fa-IR" dirty="0" smtClean="0"/>
              <a:t>و </a:t>
            </a:r>
            <a:r>
              <a:rPr lang="en-US" dirty="0" err="1" smtClean="0"/>
              <a:t>PyTorch</a:t>
            </a:r>
            <a:r>
              <a:rPr lang="en-US" dirty="0" smtClean="0"/>
              <a:t> </a:t>
            </a:r>
            <a:r>
              <a:rPr lang="fa-IR" dirty="0" smtClean="0"/>
              <a:t>برای یادگیری عمیق</a:t>
            </a:r>
          </a:p>
          <a:p>
            <a:pPr algn="r" rtl="1"/>
            <a:r>
              <a:rPr lang="en-US" dirty="0" err="1" smtClean="0"/>
              <a:t>scikit</a:t>
            </a:r>
            <a:r>
              <a:rPr lang="en-US" dirty="0" smtClean="0"/>
              <a:t>-learn </a:t>
            </a:r>
            <a:r>
              <a:rPr lang="fa-IR" dirty="0" smtClean="0"/>
              <a:t>برای مدل‌های یادگیری ماشین</a:t>
            </a:r>
          </a:p>
          <a:p>
            <a:pPr algn="r" rtl="1"/>
            <a:r>
              <a:rPr lang="en-US" dirty="0" smtClean="0"/>
              <a:t>Pandas </a:t>
            </a:r>
            <a:r>
              <a:rPr lang="fa-IR" dirty="0" smtClean="0"/>
              <a:t>و </a:t>
            </a:r>
            <a:r>
              <a:rPr lang="en-US" dirty="0" err="1" smtClean="0"/>
              <a:t>NumPy</a:t>
            </a:r>
            <a:r>
              <a:rPr lang="en-US" dirty="0" smtClean="0"/>
              <a:t> </a:t>
            </a:r>
            <a:r>
              <a:rPr lang="fa-IR" dirty="0" smtClean="0"/>
              <a:t>برای دستکاری داده‌ها</a:t>
            </a:r>
          </a:p>
          <a:p>
            <a:pPr algn="r" rtl="1"/>
            <a:r>
              <a:rPr lang="en-US" dirty="0" err="1" smtClean="0"/>
              <a:t>Keras</a:t>
            </a:r>
            <a:r>
              <a:rPr lang="en-US" dirty="0" smtClean="0"/>
              <a:t> </a:t>
            </a:r>
            <a:r>
              <a:rPr lang="fa-IR" dirty="0" smtClean="0"/>
              <a:t>برای شبکه‌های عصبی</a:t>
            </a:r>
          </a:p>
          <a:p>
            <a:pPr algn="r" rtl="1"/>
            <a:r>
              <a:rPr lang="fa-IR" dirty="0" smtClean="0"/>
              <a:t>این کتابخانه‌ها نیاز به نوشتن کد از ابتدا را کاهش می‌دهند و چرخه‌های توسعه را تسریع می‌کنند.</a:t>
            </a:r>
          </a:p>
          <a:p>
            <a:pPr algn="r" rtl="1"/>
            <a:endParaRPr lang="fa-IR" dirty="0" smtClean="0"/>
          </a:p>
          <a:p>
            <a:pPr algn="r" rtl="1"/>
            <a:r>
              <a:rPr lang="fa-IR" dirty="0" smtClean="0"/>
              <a:t>3. پشتیبانی از نمونه‌سازی اولیه و تکرار</a:t>
            </a:r>
          </a:p>
          <a:p>
            <a:pPr algn="r" rtl="1"/>
            <a:endParaRPr lang="fa-IR" dirty="0" smtClean="0"/>
          </a:p>
          <a:p>
            <a:pPr algn="r" rtl="1"/>
            <a:r>
              <a:rPr lang="fa-IR" dirty="0" smtClean="0"/>
              <a:t>پایتون امکان نمونه‌سازی سریع و آزمایش آسان را فراهم می‌کند و آن را برای تحقیق و آزمایش در هوش مصنوعی بسیار مناسب می‌کند. الگوریتم‌های هوش مصنوعی اغلب نیاز به اصلاح دارند و انعطاف‌پذیری پایتون به توسعه‌دهندگان اجازه می‌دهد تا به سرعت آن را تکرار کنند.</a:t>
            </a:r>
          </a:p>
          <a:p>
            <a:pPr algn="r" rtl="1"/>
            <a:endParaRPr lang="fa-IR" dirty="0" smtClean="0"/>
          </a:p>
          <a:p>
            <a:pPr algn="r" rtl="1"/>
            <a:endParaRPr lang="fa-IR" dirty="0" smtClean="0"/>
          </a:p>
          <a:p>
            <a:pPr algn="r" rtl="1"/>
            <a:r>
              <a:rPr lang="fa-IR" dirty="0" smtClean="0"/>
              <a:t>4. سازگاری بین پلتفرمی</a:t>
            </a:r>
          </a:p>
          <a:p>
            <a:pPr algn="r" rtl="1"/>
            <a:endParaRPr lang="fa-IR" dirty="0" smtClean="0"/>
          </a:p>
          <a:p>
            <a:pPr algn="r" rtl="1"/>
            <a:r>
              <a:rPr lang="fa-IR" dirty="0" smtClean="0"/>
              <a:t>پایتون یک زبان چند پلتفرمی است، بنابراین کدی که روی یک سیستم عامل نوشته می‌شود، روی سیستم عامل دیگر نیز کار می‌کند و این امر آن را برای پروژه‌های مشارکتی در محیط‌های مختلف ایده‌آل می‌کند.</a:t>
            </a:r>
          </a:p>
          <a:p>
            <a:pPr algn="r" rtl="1"/>
            <a:endParaRPr lang="fa-IR" dirty="0" smtClean="0"/>
          </a:p>
          <a:p>
            <a:pPr algn="r" rtl="1"/>
            <a:endParaRPr lang="fa-IR" dirty="0" smtClean="0"/>
          </a:p>
          <a:p>
            <a:pPr algn="r" rtl="1"/>
            <a:r>
              <a:rPr lang="fa-IR" dirty="0" smtClean="0"/>
              <a:t>5. جامعه و اکوسیستم</a:t>
            </a:r>
          </a:p>
          <a:p>
            <a:pPr algn="r" rtl="1"/>
            <a:endParaRPr lang="fa-IR" dirty="0" smtClean="0"/>
          </a:p>
          <a:p>
            <a:pPr algn="r" rtl="1"/>
            <a:r>
              <a:rPr lang="fa-IR" dirty="0" smtClean="0"/>
              <a:t>پایتون دارای یک جامعه گسترده و فعال، به ویژه در هوش مصنوعی است. این جامعه منابع فراوانی را از پروژه‌های متن‌باز گرفته تا انجمن‌هایی که توسعه‌دهندگان می‌توانند در آنها درخواست کمک کنند، فراهم می‌کند. این دانش جمعی به تسریع منحنی یادگیری کمک می‌کند و توسعه پروژه‌های هوش مصنوعی را بهبود می‌بخشد.</a:t>
            </a:r>
          </a:p>
          <a:p>
            <a:pPr algn="r" rtl="1"/>
            <a:endParaRPr lang="fa-IR" dirty="0" smtClean="0"/>
          </a:p>
          <a:p>
            <a:pPr algn="r" rtl="1"/>
            <a:endParaRPr lang="fa-IR" dirty="0" smtClean="0"/>
          </a:p>
          <a:p>
            <a:pPr algn="r" rtl="1"/>
            <a:r>
              <a:rPr lang="fa-IR" dirty="0" smtClean="0"/>
              <a:t>6. قابلیت‌های ادغام</a:t>
            </a:r>
          </a:p>
          <a:p>
            <a:pPr algn="r" rtl="1"/>
            <a:endParaRPr lang="fa-IR" dirty="0" smtClean="0"/>
          </a:p>
          <a:p>
            <a:pPr algn="r" rtl="1"/>
            <a:r>
              <a:rPr lang="fa-IR" dirty="0" smtClean="0"/>
              <a:t>پایتون می‌تواند به راحتی با زبان‌ها و ابزارهای دیگر ادغام شود. می‌تواند </a:t>
            </a:r>
            <a:r>
              <a:rPr lang="en-US" dirty="0" smtClean="0"/>
              <a:t>C++ </a:t>
            </a:r>
            <a:r>
              <a:rPr lang="fa-IR" dirty="0" smtClean="0"/>
              <a:t>را برای عملیات سنگین فراخوانی کند یا با جاوا و سایر زبان‌ها ادغام شود و آن را برای سیستم‌های مختلف هوش مصنوعی تطبیق‌پذیر می‌کند.</a:t>
            </a:r>
          </a:p>
          <a:p>
            <a:pPr algn="r" rtl="1"/>
            <a:endParaRPr lang="fa-IR" dirty="0" smtClean="0"/>
          </a:p>
          <a:p>
            <a:pPr algn="r" rtl="1"/>
            <a:endParaRPr lang="fa-IR" dirty="0" smtClean="0"/>
          </a:p>
          <a:p>
            <a:pPr algn="r" rtl="1"/>
            <a:r>
              <a:rPr lang="fa-IR" dirty="0" smtClean="0"/>
              <a:t>7. تجسم و مدیریت داده‌ها</a:t>
            </a:r>
          </a:p>
          <a:p>
            <a:pPr algn="r" rtl="1"/>
            <a:endParaRPr lang="fa-IR" dirty="0" smtClean="0"/>
          </a:p>
          <a:p>
            <a:pPr algn="r" rtl="1"/>
            <a:r>
              <a:rPr lang="fa-IR" dirty="0" smtClean="0"/>
              <a:t>هوش مصنوعی و یادگیری ماشین اغلب نیاز به تجسم دقیق و مدیریت مجموعه داده‌های بزرگ دارند. پایتون ابزارهای مصورسازی عالی مانند </a:t>
            </a:r>
            <a:r>
              <a:rPr lang="en-US" dirty="0" err="1" smtClean="0"/>
              <a:t>Matplotlib</a:t>
            </a:r>
            <a:r>
              <a:rPr lang="en-US" dirty="0" smtClean="0"/>
              <a:t>، </a:t>
            </a:r>
            <a:r>
              <a:rPr lang="en-US" dirty="0" err="1" smtClean="0"/>
              <a:t>Seaborn</a:t>
            </a:r>
            <a:r>
              <a:rPr lang="en-US" dirty="0" smtClean="0"/>
              <a:t> </a:t>
            </a:r>
            <a:r>
              <a:rPr lang="fa-IR" dirty="0" smtClean="0"/>
              <a:t>و </a:t>
            </a:r>
            <a:r>
              <a:rPr lang="en-US" dirty="0" err="1" smtClean="0"/>
              <a:t>Plotly</a:t>
            </a:r>
            <a:r>
              <a:rPr lang="en-US" dirty="0" smtClean="0"/>
              <a:t> </a:t>
            </a:r>
            <a:r>
              <a:rPr lang="fa-IR" dirty="0" smtClean="0"/>
              <a:t>را ارائه می‌دهد و می‌تواند حجم عظیمی از داده‌ها را با کتابخانه‌هایی مانند </a:t>
            </a:r>
            <a:r>
              <a:rPr lang="en-US" dirty="0" smtClean="0"/>
              <a:t>Pandas </a:t>
            </a:r>
            <a:r>
              <a:rPr lang="fa-IR" dirty="0" smtClean="0"/>
              <a:t>و </a:t>
            </a:r>
            <a:r>
              <a:rPr lang="en-US" dirty="0" err="1" smtClean="0"/>
              <a:t>Dask</a:t>
            </a:r>
            <a:r>
              <a:rPr lang="en-US" dirty="0" smtClean="0"/>
              <a:t> </a:t>
            </a:r>
            <a:r>
              <a:rPr lang="fa-IR" dirty="0" smtClean="0"/>
              <a:t>مدیریت کند.</a:t>
            </a:r>
          </a:p>
          <a:p>
            <a:pPr algn="r" rtl="1"/>
            <a:endParaRPr lang="fa-IR" dirty="0" smtClean="0"/>
          </a:p>
          <a:p>
            <a:pPr algn="r" rtl="1"/>
            <a:endParaRPr lang="fa-IR" dirty="0" smtClean="0"/>
          </a:p>
          <a:p>
            <a:pPr algn="r" rtl="1"/>
            <a:r>
              <a:rPr lang="fa-IR" dirty="0" smtClean="0"/>
              <a:t>8. تطبیق‌پذیری</a:t>
            </a:r>
          </a:p>
          <a:p>
            <a:pPr algn="r" rtl="1"/>
            <a:endParaRPr lang="fa-IR" dirty="0" smtClean="0"/>
          </a:p>
          <a:p>
            <a:pPr algn="r" rtl="1"/>
            <a:r>
              <a:rPr lang="fa-IR" dirty="0" smtClean="0"/>
              <a:t>از پردازش زبان طبیعی (</a:t>
            </a:r>
            <a:r>
              <a:rPr lang="en-US" dirty="0" smtClean="0"/>
              <a:t>NLP) </a:t>
            </a:r>
            <a:r>
              <a:rPr lang="fa-IR" dirty="0" smtClean="0"/>
              <a:t>گرفته تا بینایی کامپیوتر، پایتون طیف گسترده‌ای از زیرشاخه‌های هوش مصنوعی را پشتیبانی می‌کند. می‌توان از آن برای یادگیری عمیق، رباتیک، یادگیری تقویتی و موارد دیگر استفاده کرد.</a:t>
            </a:r>
            <a:endParaRPr lang="en-US" dirty="0"/>
          </a:p>
        </p:txBody>
      </p:sp>
      <p:sp>
        <p:nvSpPr>
          <p:cNvPr id="4" name="Slide Number Placeholder 3"/>
          <p:cNvSpPr>
            <a:spLocks noGrp="1"/>
          </p:cNvSpPr>
          <p:nvPr>
            <p:ph type="sldNum" sz="quarter" idx="10"/>
          </p:nvPr>
        </p:nvSpPr>
        <p:spPr/>
        <p:txBody>
          <a:bodyPr/>
          <a:lstStyle/>
          <a:p>
            <a:fld id="{AF533E96-F078-4B3D-A8F4-F1AF21EBC357}" type="slidenum">
              <a:rPr lang="en-US" smtClean="0"/>
              <a:t>7</a:t>
            </a:fld>
            <a:endParaRPr lang="en-US"/>
          </a:p>
        </p:txBody>
      </p:sp>
    </p:spTree>
    <p:extLst>
      <p:ext uri="{BB962C8B-B14F-4D97-AF65-F5344CB8AC3E}">
        <p14:creationId xmlns:p14="http://schemas.microsoft.com/office/powerpoint/2010/main" val="1975329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F533E96-F078-4B3D-A8F4-F1AF21EBC357}" type="slidenum">
              <a:rPr lang="en-US" smtClean="0"/>
              <a:t>8</a:t>
            </a:fld>
            <a:endParaRPr lang="en-US"/>
          </a:p>
        </p:txBody>
      </p:sp>
    </p:spTree>
    <p:extLst>
      <p:ext uri="{BB962C8B-B14F-4D97-AF65-F5344CB8AC3E}">
        <p14:creationId xmlns:p14="http://schemas.microsoft.com/office/powerpoint/2010/main" val="354603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F533E96-F078-4B3D-A8F4-F1AF21EBC357}" type="slidenum">
              <a:rPr lang="en-US" smtClean="0"/>
              <a:t>9</a:t>
            </a:fld>
            <a:endParaRPr lang="en-US"/>
          </a:p>
        </p:txBody>
      </p:sp>
    </p:spTree>
    <p:extLst>
      <p:ext uri="{BB962C8B-B14F-4D97-AF65-F5344CB8AC3E}">
        <p14:creationId xmlns:p14="http://schemas.microsoft.com/office/powerpoint/2010/main" val="3102996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lgn="r" rtl="1">
              <a:buFont typeface="+mj-lt"/>
              <a:buAutoNum type="arabicPeriod"/>
            </a:pPr>
            <a:r>
              <a:rPr lang="ar-SA" sz="1200" kern="1200" dirty="0" smtClean="0">
                <a:solidFill>
                  <a:schemeClr val="tx1"/>
                </a:solidFill>
                <a:effectLst/>
                <a:latin typeface="+mn-lt"/>
                <a:ea typeface="+mn-ea"/>
                <a:cs typeface="+mn-cs"/>
              </a:rPr>
              <a:t>دستکاری داده‌ها</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NumPy</a:t>
            </a:r>
            <a:r>
              <a:rPr lang="en-US" sz="1200" kern="1200" dirty="0" smtClean="0">
                <a:solidFill>
                  <a:schemeClr val="tx1"/>
                </a:solidFill>
                <a:effectLst/>
                <a:latin typeface="+mn-lt"/>
                <a:ea typeface="+mn-ea"/>
                <a:cs typeface="+mn-cs"/>
              </a:rPr>
              <a:t> </a:t>
            </a:r>
            <a:r>
              <a:rPr lang="ar-SA" sz="1200" kern="1200" dirty="0" smtClean="0">
                <a:solidFill>
                  <a:schemeClr val="tx1"/>
                </a:solidFill>
                <a:effectLst/>
                <a:latin typeface="+mn-lt"/>
                <a:ea typeface="+mn-ea"/>
                <a:cs typeface="+mn-cs"/>
              </a:rPr>
              <a:t>از طریق ساختارهای آرایه‌ای کارآمد خود، مدیریت و دستکاری مجموعه داده‌های بزرگ را ساده می‌کند و پیش‌پردازش و پاکسازی داده‌ها را بهبود می‌بخشد</a:t>
            </a:r>
            <a:r>
              <a:rPr lang="en-US" sz="1200" kern="1200" dirty="0" smtClean="0">
                <a:solidFill>
                  <a:schemeClr val="tx1"/>
                </a:solidFill>
                <a:effectLst/>
                <a:latin typeface="+mn-lt"/>
                <a:ea typeface="+mn-ea"/>
                <a:cs typeface="+mn-cs"/>
              </a:rPr>
              <a:t>.</a:t>
            </a:r>
          </a:p>
          <a:p>
            <a:pPr marL="228600" indent="-228600" algn="r" rtl="1">
              <a:buFont typeface="+mj-lt"/>
              <a:buAutoNum type="arabicPeriod"/>
            </a:pPr>
            <a:endParaRPr lang="en-US" sz="1200" kern="1200" dirty="0" smtClean="0">
              <a:solidFill>
                <a:schemeClr val="tx1"/>
              </a:solidFill>
              <a:effectLst/>
              <a:latin typeface="+mn-lt"/>
              <a:ea typeface="+mn-ea"/>
              <a:cs typeface="+mn-cs"/>
            </a:endParaRPr>
          </a:p>
          <a:p>
            <a:pPr marL="228600" lvl="0" indent="-228600" algn="r" rtl="1">
              <a:buFont typeface="+mj-lt"/>
              <a:buAutoNum type="arabicPeriod"/>
            </a:pPr>
            <a:r>
              <a:rPr lang="ar-SA" sz="1200" kern="1200" dirty="0" smtClean="0">
                <a:solidFill>
                  <a:schemeClr val="tx1"/>
                </a:solidFill>
                <a:effectLst/>
                <a:latin typeface="+mn-lt"/>
                <a:ea typeface="+mn-ea"/>
                <a:cs typeface="+mn-cs"/>
              </a:rPr>
              <a:t>عملیات ریاضی: طیف گسترده‌ای از توابع ریاضی را برای انجام عملیاتی مانند آمار، جبر خطی، تحلیل فوریه و موارد دیگر فراهم می‌کند که در تجزیه و تحلیل داده‌ها و محاسبات علمی حیاتی هستند</a:t>
            </a:r>
            <a:r>
              <a:rPr lang="en-US" sz="1200" kern="1200" dirty="0" smtClean="0">
                <a:solidFill>
                  <a:schemeClr val="tx1"/>
                </a:solidFill>
                <a:effectLst/>
                <a:latin typeface="+mn-lt"/>
                <a:ea typeface="+mn-ea"/>
                <a:cs typeface="+mn-cs"/>
              </a:rPr>
              <a:t>.</a:t>
            </a:r>
          </a:p>
          <a:p>
            <a:pPr marL="228600" indent="-228600" algn="r" rtl="1">
              <a:buFont typeface="+mj-lt"/>
              <a:buAutoNum type="arabicPeriod"/>
            </a:pPr>
            <a:endParaRPr lang="en-US" sz="1200" kern="1200" dirty="0" smtClean="0">
              <a:solidFill>
                <a:schemeClr val="tx1"/>
              </a:solidFill>
              <a:effectLst/>
              <a:latin typeface="+mn-lt"/>
              <a:ea typeface="+mn-ea"/>
              <a:cs typeface="+mn-cs"/>
            </a:endParaRPr>
          </a:p>
          <a:p>
            <a:pPr marL="228600" lvl="0" indent="-228600" algn="r" rtl="1">
              <a:buFont typeface="+mj-lt"/>
              <a:buAutoNum type="arabicPeriod"/>
            </a:pPr>
            <a:r>
              <a:rPr lang="ar-SA" sz="1200" kern="1200" dirty="0" smtClean="0">
                <a:solidFill>
                  <a:schemeClr val="tx1"/>
                </a:solidFill>
                <a:effectLst/>
                <a:latin typeface="+mn-lt"/>
                <a:ea typeface="+mn-ea"/>
                <a:cs typeface="+mn-cs"/>
              </a:rPr>
              <a:t>یادگیری ماشین</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NumPy</a:t>
            </a:r>
            <a:r>
              <a:rPr lang="en-US" sz="1200" kern="1200" dirty="0" smtClean="0">
                <a:solidFill>
                  <a:schemeClr val="tx1"/>
                </a:solidFill>
                <a:effectLst/>
                <a:latin typeface="+mn-lt"/>
                <a:ea typeface="+mn-ea"/>
                <a:cs typeface="+mn-cs"/>
              </a:rPr>
              <a:t> </a:t>
            </a:r>
            <a:r>
              <a:rPr lang="ar-SA" sz="1200" kern="1200" dirty="0" smtClean="0">
                <a:solidFill>
                  <a:schemeClr val="tx1"/>
                </a:solidFill>
                <a:effectLst/>
                <a:latin typeface="+mn-lt"/>
                <a:ea typeface="+mn-ea"/>
                <a:cs typeface="+mn-cs"/>
              </a:rPr>
              <a:t>پایه و اساس بسیاری از کتابخانه‌های یادگیری ماشین را تشکیل می‌دهد و پیاده‌سازی الگوریتم‌ها و ساختارهای داده ضروری برای ساخت مدل‌های پیش‌بینی را امکان‌پذیر می‌کند</a:t>
            </a:r>
            <a:r>
              <a:rPr lang="en-US" sz="1200" kern="1200" dirty="0" smtClean="0">
                <a:solidFill>
                  <a:schemeClr val="tx1"/>
                </a:solidFill>
                <a:effectLst/>
                <a:latin typeface="+mn-lt"/>
                <a:ea typeface="+mn-ea"/>
                <a:cs typeface="+mn-cs"/>
              </a:rPr>
              <a:t>.</a:t>
            </a:r>
          </a:p>
          <a:p>
            <a:pPr marL="228600" indent="-228600" algn="r" rtl="1">
              <a:buFont typeface="+mj-lt"/>
              <a:buAutoNum type="arabicPeriod"/>
            </a:pPr>
            <a:endParaRPr lang="en-US" sz="1200" kern="1200" dirty="0" smtClean="0">
              <a:solidFill>
                <a:schemeClr val="tx1"/>
              </a:solidFill>
              <a:effectLst/>
              <a:latin typeface="+mn-lt"/>
              <a:ea typeface="+mn-ea"/>
              <a:cs typeface="+mn-cs"/>
            </a:endParaRPr>
          </a:p>
          <a:p>
            <a:pPr marL="228600" lvl="0" indent="-228600" algn="r" rtl="1">
              <a:buFont typeface="+mj-lt"/>
              <a:buAutoNum type="arabicPeriod"/>
            </a:pPr>
            <a:r>
              <a:rPr lang="ar-SA" sz="1200" kern="1200" dirty="0" smtClean="0">
                <a:solidFill>
                  <a:schemeClr val="tx1"/>
                </a:solidFill>
                <a:effectLst/>
                <a:latin typeface="+mn-lt"/>
                <a:ea typeface="+mn-ea"/>
                <a:cs typeface="+mn-cs"/>
              </a:rPr>
              <a:t>پردازش تصویر و سیگنال</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NumPy</a:t>
            </a:r>
            <a:r>
              <a:rPr lang="en-US" sz="1200" kern="1200" dirty="0" smtClean="0">
                <a:solidFill>
                  <a:schemeClr val="tx1"/>
                </a:solidFill>
                <a:effectLst/>
                <a:latin typeface="+mn-lt"/>
                <a:ea typeface="+mn-ea"/>
                <a:cs typeface="+mn-cs"/>
              </a:rPr>
              <a:t> </a:t>
            </a:r>
            <a:r>
              <a:rPr lang="ar-SA" sz="1200" kern="1200" dirty="0" smtClean="0">
                <a:solidFill>
                  <a:schemeClr val="tx1"/>
                </a:solidFill>
                <a:effectLst/>
                <a:latin typeface="+mn-lt"/>
                <a:ea typeface="+mn-ea"/>
                <a:cs typeface="+mn-cs"/>
              </a:rPr>
              <a:t>وظایف پردازش تصویر و سیگنال را تسهیل می‌کند و آن را در زمینه‌هایی مانند بینایی کامپیوتر و پردازش سیگنال دیجیتال ارزشمند می‌سازد</a:t>
            </a:r>
            <a:r>
              <a:rPr lang="en-US" sz="1200" kern="1200" dirty="0" smtClean="0">
                <a:solidFill>
                  <a:schemeClr val="tx1"/>
                </a:solidFill>
                <a:effectLst/>
                <a:latin typeface="+mn-lt"/>
                <a:ea typeface="+mn-ea"/>
                <a:cs typeface="+mn-cs"/>
              </a:rPr>
              <a:t>.</a:t>
            </a:r>
          </a:p>
          <a:p>
            <a:pPr marL="228600" indent="-228600" algn="r" rtl="1">
              <a:buFont typeface="+mj-lt"/>
              <a:buAutoNum type="arabicPeriod"/>
            </a:pPr>
            <a:endParaRPr lang="en-US" sz="1200" kern="1200" dirty="0" smtClean="0">
              <a:solidFill>
                <a:schemeClr val="tx1"/>
              </a:solidFill>
              <a:effectLst/>
              <a:latin typeface="+mn-lt"/>
              <a:ea typeface="+mn-ea"/>
              <a:cs typeface="+mn-cs"/>
            </a:endParaRPr>
          </a:p>
          <a:p>
            <a:pPr marL="228600" lvl="0" indent="-228600" algn="r" rtl="1">
              <a:buFont typeface="+mj-lt"/>
              <a:buAutoNum type="arabicPeriod"/>
            </a:pPr>
            <a:r>
              <a:rPr lang="ar-SA" sz="1200" kern="1200" dirty="0" smtClean="0">
                <a:solidFill>
                  <a:schemeClr val="tx1"/>
                </a:solidFill>
                <a:effectLst/>
                <a:latin typeface="+mn-lt"/>
                <a:ea typeface="+mn-ea"/>
                <a:cs typeface="+mn-cs"/>
              </a:rPr>
              <a:t>شبیه‌سازی و مدل‌سازی: دانشمندان و مهندسان از</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NumPy</a:t>
            </a:r>
            <a:r>
              <a:rPr lang="en-US" sz="1200" kern="1200" dirty="0" smtClean="0">
                <a:solidFill>
                  <a:schemeClr val="tx1"/>
                </a:solidFill>
                <a:effectLst/>
                <a:latin typeface="+mn-lt"/>
                <a:ea typeface="+mn-ea"/>
                <a:cs typeface="+mn-cs"/>
              </a:rPr>
              <a:t> </a:t>
            </a:r>
            <a:r>
              <a:rPr lang="ar-SA" sz="1200" kern="1200" dirty="0" smtClean="0">
                <a:solidFill>
                  <a:schemeClr val="tx1"/>
                </a:solidFill>
                <a:effectLst/>
                <a:latin typeface="+mn-lt"/>
                <a:ea typeface="+mn-ea"/>
                <a:cs typeface="+mn-cs"/>
              </a:rPr>
              <a:t>برای ایجاد شبیه‌سازی‌ها و مدل‌های عددی برای آزمایش‌ها و تحقیقات در رشته‌های مختلف استفاده می‌کنند</a:t>
            </a:r>
            <a:r>
              <a:rPr lang="en-US" sz="1200" kern="1200" dirty="0" smtClean="0">
                <a:solidFill>
                  <a:schemeClr val="tx1"/>
                </a:solidFill>
                <a:effectLst/>
                <a:latin typeface="+mn-lt"/>
                <a:ea typeface="+mn-ea"/>
                <a:cs typeface="+mn-cs"/>
              </a:rPr>
              <a:t>.</a:t>
            </a:r>
          </a:p>
          <a:p>
            <a:pPr marL="228600" indent="-228600" algn="r" rtl="1">
              <a:buFont typeface="+mj-lt"/>
              <a:buAutoNum type="arabicPeriod"/>
            </a:pPr>
            <a:endParaRPr lang="en-US" sz="1200" kern="1200" dirty="0" smtClean="0">
              <a:solidFill>
                <a:schemeClr val="tx1"/>
              </a:solidFill>
              <a:effectLst/>
              <a:latin typeface="+mn-lt"/>
              <a:ea typeface="+mn-ea"/>
              <a:cs typeface="+mn-cs"/>
            </a:endParaRPr>
          </a:p>
          <a:p>
            <a:pPr marL="228600" lvl="0" indent="-228600" algn="r" rtl="1">
              <a:buFont typeface="+mj-lt"/>
              <a:buAutoNum type="arabicPeriod"/>
            </a:pPr>
            <a:r>
              <a:rPr lang="ar-SA" sz="1200" kern="1200" dirty="0" smtClean="0">
                <a:solidFill>
                  <a:schemeClr val="tx1"/>
                </a:solidFill>
                <a:effectLst/>
                <a:latin typeface="+mn-lt"/>
                <a:ea typeface="+mn-ea"/>
                <a:cs typeface="+mn-cs"/>
              </a:rPr>
              <a:t>بهینه‌سازی عددی: به مسائل بهینه‌سازی کمک می‌کند و به یافتن بهترین راه‌حل‌ها در مهندسی، اقتصاد و سایر حوزه‌ها کمک می‌کند</a:t>
            </a:r>
            <a:r>
              <a:rPr lang="en-US" sz="1200" kern="1200" dirty="0" smtClean="0">
                <a:solidFill>
                  <a:schemeClr val="tx1"/>
                </a:solidFill>
                <a:effectLst/>
                <a:latin typeface="+mn-lt"/>
                <a:ea typeface="+mn-ea"/>
                <a:cs typeface="+mn-cs"/>
              </a:rPr>
              <a:t>.</a:t>
            </a:r>
          </a:p>
          <a:p>
            <a:pPr marL="228600" indent="-228600" algn="r" rtl="1">
              <a:buFont typeface="+mj-lt"/>
              <a:buAutoNum type="arabicPeriod"/>
            </a:pPr>
            <a:endParaRPr lang="en-US" sz="1200" kern="1200" dirty="0" smtClean="0">
              <a:solidFill>
                <a:schemeClr val="tx1"/>
              </a:solidFill>
              <a:effectLst/>
              <a:latin typeface="+mn-lt"/>
              <a:ea typeface="+mn-ea"/>
              <a:cs typeface="+mn-cs"/>
            </a:endParaRPr>
          </a:p>
          <a:p>
            <a:pPr marL="228600" lvl="0" indent="-228600" algn="r" rtl="1">
              <a:buFont typeface="+mj-lt"/>
              <a:buAutoNum type="arabicPeriod"/>
            </a:pPr>
            <a:r>
              <a:rPr lang="ar-SA" sz="1200" kern="1200" dirty="0" smtClean="0">
                <a:solidFill>
                  <a:schemeClr val="tx1"/>
                </a:solidFill>
                <a:effectLst/>
                <a:latin typeface="+mn-lt"/>
                <a:ea typeface="+mn-ea"/>
                <a:cs typeface="+mn-cs"/>
              </a:rPr>
              <a:t>تجسم داده‌ها: آرایه‌های</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NumPy</a:t>
            </a:r>
            <a:r>
              <a:rPr lang="en-US" sz="1200" kern="1200" dirty="0" smtClean="0">
                <a:solidFill>
                  <a:schemeClr val="tx1"/>
                </a:solidFill>
                <a:effectLst/>
                <a:latin typeface="+mn-lt"/>
                <a:ea typeface="+mn-ea"/>
                <a:cs typeface="+mn-cs"/>
              </a:rPr>
              <a:t> </a:t>
            </a:r>
            <a:r>
              <a:rPr lang="ar-SA" sz="1200" kern="1200" dirty="0" smtClean="0">
                <a:solidFill>
                  <a:schemeClr val="tx1"/>
                </a:solidFill>
                <a:effectLst/>
                <a:latin typeface="+mn-lt"/>
                <a:ea typeface="+mn-ea"/>
                <a:cs typeface="+mn-cs"/>
              </a:rPr>
              <a:t>را می‌توان به راحتی با کتابخانه‌های تجسم داده‌ها مانند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Matplotlib</a:t>
            </a:r>
            <a:r>
              <a:rPr lang="en-US" sz="1200" kern="1200" dirty="0" smtClean="0">
                <a:solidFill>
                  <a:schemeClr val="tx1"/>
                </a:solidFill>
                <a:effectLst/>
                <a:latin typeface="+mn-lt"/>
                <a:ea typeface="+mn-ea"/>
                <a:cs typeface="+mn-cs"/>
              </a:rPr>
              <a:t> </a:t>
            </a:r>
            <a:r>
              <a:rPr lang="ar-SA" sz="1200" kern="1200" dirty="0" smtClean="0">
                <a:solidFill>
                  <a:schemeClr val="tx1"/>
                </a:solidFill>
                <a:effectLst/>
                <a:latin typeface="+mn-lt"/>
                <a:ea typeface="+mn-ea"/>
                <a:cs typeface="+mn-cs"/>
              </a:rPr>
              <a:t>ادغام کرد و امکان ایجاد نمودارها و نمودارهای آموزنده را فراهم کرد. </a:t>
            </a:r>
            <a:endParaRPr lang="en-US" sz="1200" kern="1200" dirty="0" smtClean="0">
              <a:solidFill>
                <a:schemeClr val="tx1"/>
              </a:solidFill>
              <a:effectLst/>
              <a:latin typeface="+mn-lt"/>
              <a:ea typeface="+mn-ea"/>
              <a:cs typeface="+mn-cs"/>
            </a:endParaRPr>
          </a:p>
          <a:p>
            <a:pPr marL="228600" lvl="0" indent="-228600" algn="r" rtl="1">
              <a:buFont typeface="+mj-lt"/>
              <a:buAutoNum type="arabicPeriod"/>
            </a:pPr>
            <a:endParaRPr lang="en-US" sz="1200" kern="1200" dirty="0" smtClean="0">
              <a:solidFill>
                <a:schemeClr val="tx1"/>
              </a:solidFill>
              <a:effectLst/>
              <a:latin typeface="+mn-lt"/>
              <a:ea typeface="+mn-ea"/>
              <a:cs typeface="+mn-cs"/>
            </a:endParaRPr>
          </a:p>
          <a:p>
            <a:pPr marL="228600" lvl="0" indent="-228600" algn="r" rtl="1">
              <a:buFont typeface="+mj-lt"/>
              <a:buAutoNum type="arabicPeriod"/>
            </a:pPr>
            <a:r>
              <a:rPr lang="ar-SA" sz="1200" kern="1200" dirty="0" smtClean="0">
                <a:solidFill>
                  <a:schemeClr val="tx1"/>
                </a:solidFill>
                <a:effectLst/>
                <a:latin typeface="+mn-lt"/>
                <a:ea typeface="+mn-ea"/>
                <a:cs typeface="+mn-cs"/>
              </a:rPr>
              <a:t>تحلیل آماری</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NumPy</a:t>
            </a:r>
            <a:r>
              <a:rPr lang="en-US" sz="1200" kern="1200" dirty="0" smtClean="0">
                <a:solidFill>
                  <a:schemeClr val="tx1"/>
                </a:solidFill>
                <a:effectLst/>
                <a:latin typeface="+mn-lt"/>
                <a:ea typeface="+mn-ea"/>
                <a:cs typeface="+mn-cs"/>
              </a:rPr>
              <a:t> </a:t>
            </a:r>
            <a:r>
              <a:rPr lang="ar-SA" sz="1200" kern="1200" dirty="0" smtClean="0">
                <a:solidFill>
                  <a:schemeClr val="tx1"/>
                </a:solidFill>
                <a:effectLst/>
                <a:latin typeface="+mn-lt"/>
                <a:ea typeface="+mn-ea"/>
                <a:cs typeface="+mn-cs"/>
              </a:rPr>
              <a:t>با ارائه توابعی برای تولید اعداد تصادفی، نمونه‌گیری از توزیع‌ها و انجام آزمون‌های فرضیه، تحلیل آماری را ساده می‌کند</a:t>
            </a:r>
            <a:r>
              <a:rPr lang="en-US" sz="1200" kern="1200" dirty="0" smtClean="0">
                <a:solidFill>
                  <a:schemeClr val="tx1"/>
                </a:solidFill>
                <a:effectLst/>
                <a:latin typeface="+mn-lt"/>
                <a:ea typeface="+mn-ea"/>
                <a:cs typeface="+mn-cs"/>
              </a:rPr>
              <a:t>.</a:t>
            </a:r>
          </a:p>
          <a:p>
            <a:pPr marL="228600" indent="-228600" algn="r" rtl="1">
              <a:buFont typeface="+mj-lt"/>
              <a:buAutoNum type="arabicPeriod"/>
            </a:pPr>
            <a:endParaRPr lang="en-US" sz="1200" kern="1200" dirty="0" smtClean="0">
              <a:solidFill>
                <a:schemeClr val="tx1"/>
              </a:solidFill>
              <a:effectLst/>
              <a:latin typeface="+mn-lt"/>
              <a:ea typeface="+mn-ea"/>
              <a:cs typeface="+mn-cs"/>
            </a:endParaRPr>
          </a:p>
          <a:p>
            <a:pPr marL="228600" lvl="0" indent="-228600" algn="r" rtl="1">
              <a:buFont typeface="+mj-lt"/>
              <a:buAutoNum type="arabicPeriod"/>
            </a:pPr>
            <a:r>
              <a:rPr lang="ar-SA" sz="1200" kern="1200" dirty="0" smtClean="0">
                <a:solidFill>
                  <a:schemeClr val="tx1"/>
                </a:solidFill>
                <a:effectLst/>
                <a:latin typeface="+mn-lt"/>
                <a:ea typeface="+mn-ea"/>
                <a:cs typeface="+mn-cs"/>
              </a:rPr>
              <a:t>مدل‌سازی مالی و اقتصادی: در تحلیل مالی و مدل‌سازی اقتصادی برای مدیریت داده‌های مالی و انجام محاسبات پیچیده به کار می‌رود</a:t>
            </a:r>
            <a:r>
              <a:rPr lang="en-US" sz="1200" kern="1200" dirty="0" smtClean="0">
                <a:solidFill>
                  <a:schemeClr val="tx1"/>
                </a:solidFill>
                <a:effectLst/>
                <a:latin typeface="+mn-lt"/>
                <a:ea typeface="+mn-ea"/>
                <a:cs typeface="+mn-cs"/>
              </a:rPr>
              <a:t>.</a:t>
            </a:r>
          </a:p>
          <a:p>
            <a:pPr marL="228600" indent="-228600" algn="r" rtl="1">
              <a:buFont typeface="+mj-lt"/>
              <a:buAutoNum type="arabicPeriod"/>
            </a:pPr>
            <a:endParaRPr lang="en-US" sz="1200" kern="1200" dirty="0" smtClean="0">
              <a:solidFill>
                <a:schemeClr val="tx1"/>
              </a:solidFill>
              <a:effectLst/>
              <a:latin typeface="+mn-lt"/>
              <a:ea typeface="+mn-ea"/>
              <a:cs typeface="+mn-cs"/>
            </a:endParaRPr>
          </a:p>
          <a:p>
            <a:pPr marL="228600" lvl="0" indent="-228600" algn="r" rtl="1">
              <a:buFont typeface="+mj-lt"/>
              <a:buAutoNum type="arabicPeriod"/>
            </a:pPr>
            <a:r>
              <a:rPr lang="ar-SA" sz="1200" kern="1200" dirty="0" smtClean="0">
                <a:solidFill>
                  <a:schemeClr val="tx1"/>
                </a:solidFill>
                <a:effectLst/>
                <a:latin typeface="+mn-lt"/>
                <a:ea typeface="+mn-ea"/>
                <a:cs typeface="+mn-cs"/>
              </a:rPr>
              <a:t>تحقیقات علمی: محققان در زمینه‌هایی مانند فیزیک، زیست‌شناسی و شیمی برای تحلیل داده‌ها، شبیه‌سازی‌ها و آزمایش‌های محاسباتی به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NumPy</a:t>
            </a:r>
            <a:r>
              <a:rPr lang="en-US" sz="1200" kern="1200" dirty="0" smtClean="0">
                <a:solidFill>
                  <a:schemeClr val="tx1"/>
                </a:solidFill>
                <a:effectLst/>
                <a:latin typeface="+mn-lt"/>
                <a:ea typeface="+mn-ea"/>
                <a:cs typeface="+mn-cs"/>
              </a:rPr>
              <a:t> </a:t>
            </a:r>
            <a:r>
              <a:rPr lang="ar-SA" sz="1200" kern="1200" dirty="0" smtClean="0">
                <a:solidFill>
                  <a:schemeClr val="tx1"/>
                </a:solidFill>
                <a:effectLst/>
                <a:latin typeface="+mn-lt"/>
                <a:ea typeface="+mn-ea"/>
                <a:cs typeface="+mn-cs"/>
              </a:rPr>
              <a:t>متکی هستند</a:t>
            </a:r>
            <a:r>
              <a:rPr lang="en-US" sz="1200" kern="1200" dirty="0" smtClean="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F533E96-F078-4B3D-A8F4-F1AF21EBC357}" type="slidenum">
              <a:rPr lang="en-US" smtClean="0"/>
              <a:t>18</a:t>
            </a:fld>
            <a:endParaRPr lang="en-US"/>
          </a:p>
        </p:txBody>
      </p:sp>
    </p:spTree>
    <p:extLst>
      <p:ext uri="{BB962C8B-B14F-4D97-AF65-F5344CB8AC3E}">
        <p14:creationId xmlns:p14="http://schemas.microsoft.com/office/powerpoint/2010/main" val="4062526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533E96-F078-4B3D-A8F4-F1AF21EBC357}" type="slidenum">
              <a:rPr lang="en-US" smtClean="0"/>
              <a:t>43</a:t>
            </a:fld>
            <a:endParaRPr lang="en-US"/>
          </a:p>
        </p:txBody>
      </p:sp>
    </p:spTree>
    <p:extLst>
      <p:ext uri="{BB962C8B-B14F-4D97-AF65-F5344CB8AC3E}">
        <p14:creationId xmlns:p14="http://schemas.microsoft.com/office/powerpoint/2010/main" val="33553185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1350111"/>
            <a:ext cx="8246070" cy="1679753"/>
          </a:xfrm>
          <a:noFill/>
          <a:effectLst>
            <a:outerShdw blurRad="50800" dist="38100" dir="2700000" algn="tl" rotWithShape="0">
              <a:prstClr val="black">
                <a:alpha val="40000"/>
              </a:prstClr>
            </a:outerShdw>
          </a:effectLst>
        </p:spPr>
        <p:txBody>
          <a:bodyPr>
            <a:normAutofit/>
          </a:bodyPr>
          <a:lstStyle>
            <a:lvl1pPr algn="l">
              <a:defRPr sz="3600">
                <a:solidFill>
                  <a:srgbClr val="002060"/>
                </a:solidFill>
              </a:defRPr>
            </a:lvl1pPr>
          </a:lstStyle>
          <a:p>
            <a:r>
              <a:rPr lang="en-US" dirty="0"/>
              <a:t>Click to edit </a:t>
            </a:r>
            <a:r>
              <a:rPr lang="en-US" dirty="0" smtClean="0"/>
              <a:t/>
            </a:r>
            <a:br>
              <a:rPr lang="en-US" dirty="0" smtClean="0"/>
            </a:br>
            <a:r>
              <a:rPr lang="en-US" dirty="0" smtClean="0"/>
              <a:t>Master </a:t>
            </a:r>
            <a:r>
              <a:rPr lang="en-US" dirty="0"/>
              <a:t>title style</a:t>
            </a:r>
          </a:p>
        </p:txBody>
      </p:sp>
      <p:sp>
        <p:nvSpPr>
          <p:cNvPr id="3" name="Subtitle 2"/>
          <p:cNvSpPr>
            <a:spLocks noGrp="1"/>
          </p:cNvSpPr>
          <p:nvPr>
            <p:ph type="subTitle" idx="1"/>
          </p:nvPr>
        </p:nvSpPr>
        <p:spPr>
          <a:xfrm>
            <a:off x="448965" y="3640686"/>
            <a:ext cx="8246070" cy="763525"/>
          </a:xfrm>
        </p:spPr>
        <p:txBody>
          <a:bodyPr>
            <a:normAutofit/>
          </a:bodyPr>
          <a:lstStyle>
            <a:lvl1pPr marL="0" indent="0" algn="l">
              <a:buNone/>
              <a:defRPr sz="2800" b="0" i="0">
                <a:solidFill>
                  <a:schemeClr val="accent1">
                    <a:lumMod val="75000"/>
                  </a:schemeClr>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a:t>
            </a:r>
            <a:r>
              <a:rPr lang="en-US" dirty="0" smtClean="0"/>
              <a:t>Master </a:t>
            </a:r>
            <a:r>
              <a:rPr lang="en-US" dirty="0"/>
              <a:t>subtitle style</a:t>
            </a:r>
          </a:p>
        </p:txBody>
      </p:sp>
      <p:sp>
        <p:nvSpPr>
          <p:cNvPr id="4" name="Date Placeholder 3"/>
          <p:cNvSpPr>
            <a:spLocks noGrp="1"/>
          </p:cNvSpPr>
          <p:nvPr>
            <p:ph type="dt" sz="half" idx="10"/>
          </p:nvPr>
        </p:nvSpPr>
        <p:spPr/>
        <p:txBody>
          <a:bodyPr/>
          <a:lstStyle/>
          <a:p>
            <a:fld id="{BE644027-8802-4DF0-8137-4299280EE362}" type="datetime1">
              <a:rPr lang="en-US" smtClean="0"/>
              <a:t>5/26/2025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1792288" y="4025505"/>
            <a:ext cx="5486400" cy="603647"/>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77533A-21F9-4B39-BB6B-8AB51BFD5F21}" type="datetime1">
              <a:rPr lang="en-US" smtClean="0"/>
              <a:t>5/26/2025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C6DDF7B-103C-422B-B933-89A44BA0E284}" type="datetime1">
              <a:rPr lang="en-US" smtClean="0"/>
              <a:t>5/26/2025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320CB64-DBCB-44F1-A691-58CC8AB38D83}" type="datetime1">
              <a:rPr lang="en-US" smtClean="0"/>
              <a:t>5/26/2025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205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840165" y="2769394"/>
            <a:ext cx="1463675" cy="3929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 y="128471"/>
            <a:ext cx="4877411" cy="916230"/>
          </a:xfrm>
        </p:spPr>
        <p:txBody>
          <a:bodyPr>
            <a:normAutofit/>
          </a:bodyPr>
          <a:lstStyle>
            <a:lvl1pPr algn="ctr">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601671" y="1350111"/>
            <a:ext cx="7940660" cy="3359510"/>
          </a:xfrm>
        </p:spPr>
        <p:txBody>
          <a:bodyPr/>
          <a:lstStyle>
            <a:lvl1pPr algn="r">
              <a:defRPr sz="2800">
                <a:solidFill>
                  <a:schemeClr val="tx1"/>
                </a:solidFill>
              </a:defRPr>
            </a:lvl1pPr>
            <a:lvl2pPr algn="r">
              <a:defRPr>
                <a:solidFill>
                  <a:schemeClr val="tx1"/>
                </a:solidFill>
              </a:defRPr>
            </a:lvl2pPr>
            <a:lvl3pPr algn="r">
              <a:defRPr>
                <a:solidFill>
                  <a:schemeClr val="tx1"/>
                </a:solidFill>
              </a:defRPr>
            </a:lvl3pPr>
            <a:lvl4pPr algn="r">
              <a:defRPr>
                <a:solidFill>
                  <a:schemeClr val="tx1"/>
                </a:solidFill>
              </a:defRPr>
            </a:lvl4pPr>
            <a:lvl5pPr algn="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24A0B4-AB41-4466-821D-869D60C5D9EF}" type="datetime1">
              <a:rPr lang="en-US" smtClean="0"/>
              <a:t>5/26/2025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3555" y="31010"/>
            <a:ext cx="5955495" cy="916229"/>
          </a:xfrm>
          <a:noFill/>
        </p:spPr>
        <p:txBody>
          <a:bodyPr>
            <a:normAutofit/>
          </a:bodyPr>
          <a:lstStyle>
            <a:lvl1pPr algn="ctr">
              <a:defRPr sz="360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5" y="1197406"/>
            <a:ext cx="6413610" cy="3511061"/>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D0670F3-329D-4671-97BF-9E89CA4153D0}" type="datetime1">
              <a:rPr lang="en-US" smtClean="0"/>
              <a:t>5/26/2025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DA3B44-30C3-4874-9D81-5EC8E9F3E077}" type="datetime1">
              <a:rPr lang="en-US" smtClean="0"/>
              <a:t>5/26/2025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7A296B1-48B2-4D5B-8C58-D85B12F29055}" type="datetime1">
              <a:rPr lang="en-US" smtClean="0"/>
              <a:t>5/26/2025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9" y="128471"/>
            <a:ext cx="4886560" cy="916230"/>
          </a:xfrm>
        </p:spPr>
        <p:txBody>
          <a:bodyPr>
            <a:normAutofit/>
          </a:bodyPr>
          <a:lstStyle>
            <a:lvl1pPr algn="l">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a:t>
            </a:r>
            <a:r>
              <a:rPr lang="en-US" dirty="0" err="1" smtClean="0"/>
              <a:t>stylee</a:t>
            </a:r>
            <a:endParaRPr lang="en-US" dirty="0"/>
          </a:p>
        </p:txBody>
      </p:sp>
      <p:sp>
        <p:nvSpPr>
          <p:cNvPr id="3" name="Text Placeholder 2"/>
          <p:cNvSpPr>
            <a:spLocks noGrp="1"/>
          </p:cNvSpPr>
          <p:nvPr>
            <p:ph type="body" idx="1"/>
          </p:nvPr>
        </p:nvSpPr>
        <p:spPr>
          <a:xfrm>
            <a:off x="536877" y="1641240"/>
            <a:ext cx="4040188" cy="479822"/>
          </a:xfrm>
        </p:spPr>
        <p:txBody>
          <a:bodyPr anchor="b"/>
          <a:lstStyle>
            <a:lvl1pPr marL="0" indent="0" algn="ctr">
              <a:buNone/>
              <a:defRPr sz="2400" b="1">
                <a:solidFill>
                  <a:srgbClr val="002060"/>
                </a:solidFill>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7" y="2113636"/>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1" y="1641240"/>
            <a:ext cx="4041775" cy="479822"/>
          </a:xfrm>
        </p:spPr>
        <p:txBody>
          <a:bodyPr anchor="b"/>
          <a:lstStyle>
            <a:lvl1pPr marL="0" indent="0" algn="ctr">
              <a:buNone/>
              <a:defRPr sz="2400" b="1">
                <a:solidFill>
                  <a:srgbClr val="002060"/>
                </a:solidFill>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1" y="2113636"/>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25AA2A6-CD11-4581-8498-C7DEF9F4208F}" type="datetime1">
              <a:rPr lang="en-US" smtClean="0"/>
              <a:t>5/26/2025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34CDD9-6233-4836-A701-5107F7E8F8DC}" type="datetime1">
              <a:rPr lang="en-US" smtClean="0"/>
              <a:t>5/26/2025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5B4C21-A7B0-44D4-94F2-9745FDE8C5F5}" type="datetime1">
              <a:rPr lang="en-US" smtClean="0"/>
              <a:t>5/26/2025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4"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90"/>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4" y="1076328"/>
            <a:ext cx="3008313" cy="3518297"/>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60D1BC-210B-4317-B6F6-6F8408054079}" type="datetime1">
              <a:rPr lang="en-US" smtClean="0"/>
              <a:t>5/26/2025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442021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r" rtl="1">
              <a:defRPr sz="1200">
                <a:solidFill>
                  <a:schemeClr val="tx1">
                    <a:tint val="75000"/>
                  </a:schemeClr>
                </a:solidFill>
              </a:defRPr>
            </a:lvl1pPr>
          </a:lstStyle>
          <a:p>
            <a:fld id="{49BE5620-3CB5-4DFA-9045-053143E98B8E}" type="datetime1">
              <a:rPr lang="en-US" smtClean="0"/>
              <a:t>5/26/2025</a:t>
            </a:fld>
            <a:endParaRPr lang="en-US"/>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rtl="1">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rtl="1">
              <a:defRPr sz="1200" b="1" cap="none" spc="0">
                <a:ln w="22225">
                  <a:solidFill>
                    <a:schemeClr val="accent2"/>
                  </a:solidFill>
                  <a:prstDash val="solid"/>
                </a:ln>
                <a:solidFill>
                  <a:schemeClr val="accent2">
                    <a:lumMod val="40000"/>
                    <a:lumOff val="60000"/>
                  </a:schemeClr>
                </a:solidFill>
                <a:effectLst/>
                <a:cs typeface="+mn-cs"/>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ctr" defTabSz="914378" rtl="1" eaLnBrk="1" latinLnBrk="0" hangingPunct="1">
        <a:spcBef>
          <a:spcPct val="0"/>
        </a:spcBef>
        <a:buNone/>
        <a:defRPr sz="4400" kern="1200">
          <a:solidFill>
            <a:schemeClr val="tx1"/>
          </a:solidFill>
          <a:latin typeface="+mj-lt"/>
          <a:ea typeface="+mj-ea"/>
          <a:cs typeface="+mj-cs"/>
        </a:defRPr>
      </a:lvl1pPr>
    </p:titleStyle>
    <p:bodyStyle>
      <a:lvl1pPr marL="342892" indent="-342892" algn="r" defTabSz="914378"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1" indent="-285743" algn="r" defTabSz="914378"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2" indent="-228594" algn="r" defTabSz="914378"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r" defTabSz="914378"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8" indent="-228594" algn="r" defTabSz="914378"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2564" y="1350111"/>
            <a:ext cx="3385911" cy="1679753"/>
          </a:xfrm>
        </p:spPr>
        <p:txBody>
          <a:bodyPr>
            <a:normAutofit fontScale="90000"/>
          </a:bodyPr>
          <a:lstStyle/>
          <a:p>
            <a:pPr algn="ctr" rtl="1"/>
            <a:r>
              <a:rPr lang="fa-IR" dirty="0"/>
              <a:t>بوت </a:t>
            </a:r>
            <a:r>
              <a:rPr lang="fa-IR" dirty="0" smtClean="0"/>
              <a:t>کمپ</a:t>
            </a:r>
            <a:br>
              <a:rPr lang="fa-IR" dirty="0" smtClean="0"/>
            </a:br>
            <a:r>
              <a:rPr lang="fa-IR" dirty="0" smtClean="0"/>
              <a:t>«</a:t>
            </a:r>
            <a:r>
              <a:rPr lang="fa-IR" dirty="0"/>
              <a:t>کاربرد پایتون در هوش مصنوعی»</a:t>
            </a:r>
          </a:p>
        </p:txBody>
      </p:sp>
      <p:sp>
        <p:nvSpPr>
          <p:cNvPr id="3" name="Subtitle 2"/>
          <p:cNvSpPr>
            <a:spLocks noGrp="1"/>
          </p:cNvSpPr>
          <p:nvPr>
            <p:ph type="subTitle" idx="1"/>
          </p:nvPr>
        </p:nvSpPr>
        <p:spPr>
          <a:xfrm>
            <a:off x="448966" y="3640686"/>
            <a:ext cx="3359510" cy="763525"/>
          </a:xfrm>
        </p:spPr>
        <p:txBody>
          <a:bodyPr>
            <a:normAutofit fontScale="70000" lnSpcReduction="20000"/>
          </a:bodyPr>
          <a:lstStyle/>
          <a:p>
            <a:pPr algn="ctr">
              <a:lnSpc>
                <a:spcPct val="120000"/>
              </a:lnSpc>
            </a:pPr>
            <a:r>
              <a:rPr lang="en-US" dirty="0" smtClean="0"/>
              <a:t>Bootcamp </a:t>
            </a:r>
            <a:r>
              <a:rPr lang="en-US" dirty="0"/>
              <a:t>"Applying Python to Artificial Intelligence"</a:t>
            </a:r>
          </a:p>
        </p:txBody>
      </p:sp>
    </p:spTree>
    <p:extLst>
      <p:ext uri="{BB962C8B-B14F-4D97-AF65-F5344CB8AC3E}">
        <p14:creationId xmlns:p14="http://schemas.microsoft.com/office/powerpoint/2010/main" val="363920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Google </a:t>
            </a:r>
            <a:r>
              <a:rPr lang="en-US" dirty="0" err="1" smtClean="0"/>
              <a:t>Colab</a:t>
            </a:r>
            <a:endParaRPr lang="en-US" dirty="0"/>
          </a:p>
        </p:txBody>
      </p:sp>
      <p:pic>
        <p:nvPicPr>
          <p:cNvPr id="5" name="Content Placeholder 4"/>
          <p:cNvPicPr>
            <a:picLocks noGrp="1" noChangeAspect="1"/>
          </p:cNvPicPr>
          <p:nvPr>
            <p:ph idx="1"/>
          </p:nvPr>
        </p:nvPicPr>
        <p:blipFill rotWithShape="1">
          <a:blip r:embed="rId2"/>
          <a:srcRect b="9102"/>
          <a:stretch/>
        </p:blipFill>
        <p:spPr>
          <a:xfrm>
            <a:off x="1361105" y="1349376"/>
            <a:ext cx="6421792" cy="3054835"/>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10</a:t>
            </a:fld>
            <a:endParaRPr lang="en-US"/>
          </a:p>
        </p:txBody>
      </p:sp>
    </p:spTree>
    <p:extLst>
      <p:ext uri="{BB962C8B-B14F-4D97-AF65-F5344CB8AC3E}">
        <p14:creationId xmlns:p14="http://schemas.microsoft.com/office/powerpoint/2010/main" val="6783233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tretch>
            <a:fillRect/>
          </a:stretch>
        </p:blipFill>
        <p:spPr>
          <a:xfrm>
            <a:off x="876351" y="1349375"/>
            <a:ext cx="7391300" cy="3360738"/>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11</a:t>
            </a:fld>
            <a:endParaRPr lang="en-US"/>
          </a:p>
        </p:txBody>
      </p:sp>
    </p:spTree>
    <p:extLst>
      <p:ext uri="{BB962C8B-B14F-4D97-AF65-F5344CB8AC3E}">
        <p14:creationId xmlns:p14="http://schemas.microsoft.com/office/powerpoint/2010/main" val="7986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fa-IR" dirty="0" smtClean="0"/>
              <a:t>آشنایی با مبانی پایتون</a:t>
            </a:r>
            <a:endParaRPr lang="en-US" dirty="0"/>
          </a:p>
        </p:txBody>
      </p:sp>
      <p:pic>
        <p:nvPicPr>
          <p:cNvPr id="7" name="Content Placeholder 6"/>
          <p:cNvPicPr>
            <a:picLocks noGrp="1" noChangeAspect="1"/>
          </p:cNvPicPr>
          <p:nvPr>
            <p:ph idx="1"/>
          </p:nvPr>
        </p:nvPicPr>
        <p:blipFill>
          <a:blip r:embed="rId2"/>
          <a:stretch>
            <a:fillRect/>
          </a:stretch>
        </p:blipFill>
        <p:spPr>
          <a:xfrm>
            <a:off x="202076" y="1216345"/>
            <a:ext cx="6291527" cy="3511550"/>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12</a:t>
            </a:fld>
            <a:endParaRPr lang="en-US"/>
          </a:p>
        </p:txBody>
      </p:sp>
    </p:spTree>
    <p:extLst>
      <p:ext uri="{BB962C8B-B14F-4D97-AF65-F5344CB8AC3E}">
        <p14:creationId xmlns:p14="http://schemas.microsoft.com/office/powerpoint/2010/main" val="28244200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smtClean="0"/>
              <a:t>مبانی پایتون</a:t>
            </a:r>
            <a:endParaRPr lang="en-US" dirty="0"/>
          </a:p>
        </p:txBody>
      </p:sp>
      <p:pic>
        <p:nvPicPr>
          <p:cNvPr id="5" name="Content Placeholder 4"/>
          <p:cNvPicPr>
            <a:picLocks noGrp="1" noChangeAspect="1"/>
          </p:cNvPicPr>
          <p:nvPr>
            <p:ph idx="1"/>
          </p:nvPr>
        </p:nvPicPr>
        <p:blipFill>
          <a:blip r:embed="rId2"/>
          <a:stretch>
            <a:fillRect/>
          </a:stretch>
        </p:blipFill>
        <p:spPr>
          <a:xfrm>
            <a:off x="-10834" y="1350110"/>
            <a:ext cx="9152239" cy="3417154"/>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13</a:t>
            </a:fld>
            <a:endParaRPr lang="en-US"/>
          </a:p>
        </p:txBody>
      </p:sp>
    </p:spTree>
    <p:extLst>
      <p:ext uri="{BB962C8B-B14F-4D97-AF65-F5344CB8AC3E}">
        <p14:creationId xmlns:p14="http://schemas.microsoft.com/office/powerpoint/2010/main" val="37937222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smtClean="0"/>
              <a:t>تمرین پایتون</a:t>
            </a:r>
            <a:endParaRPr lang="en-US" dirty="0"/>
          </a:p>
        </p:txBody>
      </p:sp>
      <p:pic>
        <p:nvPicPr>
          <p:cNvPr id="6" name="Content Placeholder 5"/>
          <p:cNvPicPr>
            <a:picLocks noGrp="1" noChangeAspect="1"/>
          </p:cNvPicPr>
          <p:nvPr>
            <p:ph idx="1"/>
          </p:nvPr>
        </p:nvPicPr>
        <p:blipFill>
          <a:blip r:embed="rId2"/>
          <a:stretch>
            <a:fillRect/>
          </a:stretch>
        </p:blipFill>
        <p:spPr>
          <a:xfrm>
            <a:off x="143556" y="1255714"/>
            <a:ext cx="6409645" cy="3605426"/>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14</a:t>
            </a:fld>
            <a:endParaRPr lang="en-US"/>
          </a:p>
        </p:txBody>
      </p:sp>
    </p:spTree>
    <p:extLst>
      <p:ext uri="{BB962C8B-B14F-4D97-AF65-F5344CB8AC3E}">
        <p14:creationId xmlns:p14="http://schemas.microsoft.com/office/powerpoint/2010/main" val="42340463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82CCC60-E8CD-4174-8B1A-7DF615B22EEF}" type="slidenum">
              <a:rPr lang="en-US" smtClean="0"/>
              <a:pPr/>
              <a:t>15</a:t>
            </a:fld>
            <a:endParaRPr lang="en-US"/>
          </a:p>
        </p:txBody>
      </p:sp>
      <p:pic>
        <p:nvPicPr>
          <p:cNvPr id="5" name="Picture 4"/>
          <p:cNvPicPr>
            <a:picLocks noChangeAspect="1"/>
          </p:cNvPicPr>
          <p:nvPr/>
        </p:nvPicPr>
        <p:blipFill>
          <a:blip r:embed="rId2"/>
          <a:stretch>
            <a:fillRect/>
          </a:stretch>
        </p:blipFill>
        <p:spPr>
          <a:xfrm>
            <a:off x="1" y="0"/>
            <a:ext cx="4434052" cy="5143500"/>
          </a:xfrm>
          <a:prstGeom prst="rect">
            <a:avLst/>
          </a:prstGeom>
        </p:spPr>
      </p:pic>
    </p:spTree>
    <p:extLst>
      <p:ext uri="{BB962C8B-B14F-4D97-AF65-F5344CB8AC3E}">
        <p14:creationId xmlns:p14="http://schemas.microsoft.com/office/powerpoint/2010/main" val="14311668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a-IR" dirty="0"/>
              <a:t>پردازش داده با </a:t>
            </a:r>
            <a:r>
              <a:rPr lang="en-US" dirty="0" smtClean="0"/>
              <a:t> </a:t>
            </a:r>
            <a:r>
              <a:rPr lang="en-US" dirty="0" err="1" smtClean="0"/>
              <a:t>NumPy</a:t>
            </a:r>
            <a:r>
              <a:rPr lang="en-US" dirty="0" smtClean="0"/>
              <a:t> </a:t>
            </a:r>
            <a:r>
              <a:rPr lang="fa-IR" dirty="0"/>
              <a:t>و </a:t>
            </a:r>
            <a:r>
              <a:rPr lang="en-US" dirty="0"/>
              <a:t>Pandas</a:t>
            </a:r>
          </a:p>
        </p:txBody>
      </p:sp>
      <p:pic>
        <p:nvPicPr>
          <p:cNvPr id="6" name="Content Placeholder 5"/>
          <p:cNvPicPr>
            <a:picLocks noGrp="1" noChangeAspect="1"/>
          </p:cNvPicPr>
          <p:nvPr>
            <p:ph idx="1"/>
          </p:nvPr>
        </p:nvPicPr>
        <p:blipFill>
          <a:blip r:embed="rId2"/>
          <a:stretch>
            <a:fillRect/>
          </a:stretch>
        </p:blipFill>
        <p:spPr>
          <a:xfrm>
            <a:off x="449264" y="1318738"/>
            <a:ext cx="6413500" cy="3268025"/>
          </a:xfrm>
          <a:prstGeom prst="rect">
            <a:avLst/>
          </a:prstGeom>
        </p:spPr>
      </p:pic>
      <p:sp>
        <p:nvSpPr>
          <p:cNvPr id="2" name="Slide Number Placeholder 1"/>
          <p:cNvSpPr>
            <a:spLocks noGrp="1"/>
          </p:cNvSpPr>
          <p:nvPr>
            <p:ph type="sldNum" sz="quarter" idx="12"/>
          </p:nvPr>
        </p:nvSpPr>
        <p:spPr/>
        <p:txBody>
          <a:bodyPr/>
          <a:lstStyle/>
          <a:p>
            <a:fld id="{B82CCC60-E8CD-4174-8B1A-7DF615B22EEF}" type="slidenum">
              <a:rPr lang="en-US" smtClean="0"/>
              <a:pPr/>
              <a:t>16</a:t>
            </a:fld>
            <a:endParaRPr lang="en-US"/>
          </a:p>
        </p:txBody>
      </p:sp>
    </p:spTree>
    <p:extLst>
      <p:ext uri="{BB962C8B-B14F-4D97-AF65-F5344CB8AC3E}">
        <p14:creationId xmlns:p14="http://schemas.microsoft.com/office/powerpoint/2010/main" val="10426419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fa-IR" dirty="0" smtClean="0"/>
              <a:t>آشنایی با </a:t>
            </a:r>
            <a:r>
              <a:rPr lang="en-US" dirty="0" err="1" smtClean="0"/>
              <a:t>NumPy</a:t>
            </a:r>
            <a:r>
              <a:rPr lang="en-US" dirty="0" smtClean="0"/>
              <a:t/>
            </a:r>
            <a:br>
              <a:rPr lang="en-US" dirty="0" smtClean="0"/>
            </a:br>
            <a:r>
              <a:rPr lang="en-US" sz="2700" dirty="0" smtClean="0"/>
              <a:t>(</a:t>
            </a:r>
            <a:r>
              <a:rPr lang="en-US" sz="2700" dirty="0" smtClean="0"/>
              <a:t>Numerical Python)</a:t>
            </a:r>
            <a:endParaRPr lang="en-US" sz="2700" dirty="0"/>
          </a:p>
        </p:txBody>
      </p:sp>
      <p:sp>
        <p:nvSpPr>
          <p:cNvPr id="3" name="Content Placeholder 2"/>
          <p:cNvSpPr>
            <a:spLocks noGrp="1"/>
          </p:cNvSpPr>
          <p:nvPr>
            <p:ph idx="1"/>
          </p:nvPr>
        </p:nvSpPr>
        <p:spPr>
          <a:xfrm>
            <a:off x="1" y="1350111"/>
            <a:ext cx="9000444" cy="3512214"/>
          </a:xfrm>
        </p:spPr>
        <p:txBody>
          <a:bodyPr/>
          <a:lstStyle/>
          <a:p>
            <a:r>
              <a:rPr lang="fa-IR" dirty="0"/>
              <a:t>کتابخانه اساسی پایتون برای محاسبات عددی و علمی</a:t>
            </a:r>
            <a:endParaRPr lang="en-US" dirty="0" smtClean="0"/>
          </a:p>
          <a:p>
            <a:r>
              <a:rPr lang="fa-IR" dirty="0"/>
              <a:t>پشتیبانی از آرایه‌ها و ماتریس‌های بزرگ و </a:t>
            </a:r>
            <a:r>
              <a:rPr lang="fa-IR" dirty="0" smtClean="0"/>
              <a:t>چندبعدی</a:t>
            </a:r>
            <a:endParaRPr lang="en-US" dirty="0" smtClean="0"/>
          </a:p>
          <a:p>
            <a:r>
              <a:rPr lang="fa-IR" dirty="0" smtClean="0"/>
              <a:t>طیف </a:t>
            </a:r>
            <a:r>
              <a:rPr lang="fa-IR" dirty="0"/>
              <a:t>گسترده‌ای از توابع ریاضی برای کار مؤثر روی این </a:t>
            </a:r>
            <a:r>
              <a:rPr lang="fa-IR" dirty="0" smtClean="0"/>
              <a:t>آرایه‌ها</a:t>
            </a:r>
            <a:endParaRPr lang="en-US" dirty="0" smtClean="0"/>
          </a:p>
          <a:p>
            <a:pPr algn="l" rtl="0"/>
            <a:r>
              <a:rPr lang="en-US" dirty="0"/>
              <a:t>data analysis, machine learning, and scientific research, as it allows for fast and memory-efficient array operations</a:t>
            </a:r>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17</a:t>
            </a:fld>
            <a:endParaRPr lang="en-US"/>
          </a:p>
        </p:txBody>
      </p:sp>
      <p:pic>
        <p:nvPicPr>
          <p:cNvPr id="5" name="Picture 2" descr="NumPy: The most use python Library in Data Science | by Nimra Shahzadi |  Medium"/>
          <p:cNvPicPr>
            <a:picLocks noChangeAspect="1" noChangeArrowheads="1"/>
          </p:cNvPicPr>
          <p:nvPr/>
        </p:nvPicPr>
        <p:blipFill rotWithShape="1">
          <a:blip r:embed="rId2">
            <a:extLst>
              <a:ext uri="{28A0092B-C50C-407E-A947-70E740481C1C}">
                <a14:useLocalDpi xmlns:a14="http://schemas.microsoft.com/office/drawing/2010/main" val="0"/>
              </a:ext>
            </a:extLst>
          </a:blip>
          <a:srcRect l="4026" t="10316" r="20529" b="16336"/>
          <a:stretch/>
        </p:blipFill>
        <p:spPr bwMode="auto">
          <a:xfrm>
            <a:off x="4724704" y="-1"/>
            <a:ext cx="4428000" cy="1199764"/>
          </a:xfrm>
          <a:prstGeom prst="rect">
            <a:avLst/>
          </a:prstGeom>
          <a:solidFill>
            <a:schemeClr val="bg1"/>
          </a:solidFill>
        </p:spPr>
      </p:pic>
    </p:spTree>
    <p:extLst>
      <p:ext uri="{BB962C8B-B14F-4D97-AF65-F5344CB8AC3E}">
        <p14:creationId xmlns:p14="http://schemas.microsoft.com/office/powerpoint/2010/main" val="38035209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82CCC60-E8CD-4174-8B1A-7DF615B22EEF}" type="slidenum">
              <a:rPr lang="en-US" smtClean="0"/>
              <a:pPr/>
              <a:t>18</a:t>
            </a:fld>
            <a:endParaRPr lang="en-US"/>
          </a:p>
        </p:txBody>
      </p:sp>
      <p:sp>
        <p:nvSpPr>
          <p:cNvPr id="6" name="Title 1"/>
          <p:cNvSpPr txBox="1">
            <a:spLocks/>
          </p:cNvSpPr>
          <p:nvPr/>
        </p:nvSpPr>
        <p:spPr>
          <a:xfrm>
            <a:off x="36856" y="-24235"/>
            <a:ext cx="4877411" cy="916230"/>
          </a:xfrm>
          <a:prstGeom prst="rect">
            <a:avLst/>
          </a:prstGeom>
        </p:spPr>
        <p:txBody>
          <a:bodyPr vert="horz" lIns="91440" tIns="45720" rIns="91440" bIns="45720" rtlCol="0" anchor="ctr">
            <a:normAutofit fontScale="90000" lnSpcReduction="10000"/>
          </a:bodyPr>
          <a:lstStyle>
            <a:lvl1pPr algn="ctr" defTabSz="914378" rtl="1" eaLnBrk="1" latinLnBrk="0" hangingPunct="1">
              <a:spcBef>
                <a:spcPct val="0"/>
              </a:spcBef>
              <a:buNone/>
              <a:defRPr sz="3600" kern="1200" baseline="0">
                <a:solidFill>
                  <a:srgbClr val="002060"/>
                </a:solidFill>
                <a:effectLst>
                  <a:outerShdw blurRad="50800" dist="38100" dir="2700000" algn="tl" rotWithShape="0">
                    <a:prstClr val="black">
                      <a:alpha val="40000"/>
                    </a:prstClr>
                  </a:outerShdw>
                </a:effectLst>
                <a:latin typeface="+mj-lt"/>
                <a:ea typeface="+mj-ea"/>
                <a:cs typeface="+mj-cs"/>
              </a:defRPr>
            </a:lvl1pPr>
          </a:lstStyle>
          <a:p>
            <a:r>
              <a:rPr lang="fa-IR" dirty="0" smtClean="0"/>
              <a:t>آشنایی با </a:t>
            </a:r>
            <a:r>
              <a:rPr lang="en-US" dirty="0" err="1" smtClean="0"/>
              <a:t>NumPy</a:t>
            </a:r>
            <a:r>
              <a:rPr lang="en-US" dirty="0" smtClean="0"/>
              <a:t/>
            </a:r>
            <a:br>
              <a:rPr lang="en-US" dirty="0" smtClean="0"/>
            </a:br>
            <a:r>
              <a:rPr lang="en-US" sz="2700" dirty="0" smtClean="0"/>
              <a:t>(Numerical Python)</a:t>
            </a:r>
            <a:endParaRPr lang="en-US" sz="2700" dirty="0"/>
          </a:p>
        </p:txBody>
      </p:sp>
      <p:pic>
        <p:nvPicPr>
          <p:cNvPr id="1026" name="Picture 2" descr="NumPy: The most use python Library in Data Science | by Nimra Shahzadi |  Medium"/>
          <p:cNvPicPr>
            <a:picLocks noChangeAspect="1" noChangeArrowheads="1"/>
          </p:cNvPicPr>
          <p:nvPr/>
        </p:nvPicPr>
        <p:blipFill rotWithShape="1">
          <a:blip r:embed="rId3">
            <a:extLst>
              <a:ext uri="{28A0092B-C50C-407E-A947-70E740481C1C}">
                <a14:useLocalDpi xmlns:a14="http://schemas.microsoft.com/office/drawing/2010/main" val="0"/>
              </a:ext>
            </a:extLst>
          </a:blip>
          <a:srcRect l="4026" t="10316" r="20529" b="16336"/>
          <a:stretch/>
        </p:blipFill>
        <p:spPr bwMode="auto">
          <a:xfrm>
            <a:off x="4572000" y="1933891"/>
            <a:ext cx="4419295" cy="1197405"/>
          </a:xfrm>
          <a:prstGeom prst="rect">
            <a:avLst/>
          </a:prstGeom>
          <a:solidFill>
            <a:schemeClr val="bg1"/>
          </a:solidFill>
        </p:spPr>
      </p:pic>
      <p:pic>
        <p:nvPicPr>
          <p:cNvPr id="5" name="Content Placeholder 4"/>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0" y="-24235"/>
            <a:ext cx="4572000" cy="5113658"/>
          </a:xfrm>
          <a:prstGeom prst="rect">
            <a:avLst/>
          </a:prstGeom>
        </p:spPr>
      </p:pic>
    </p:spTree>
    <p:extLst>
      <p:ext uri="{BB962C8B-B14F-4D97-AF65-F5344CB8AC3E}">
        <p14:creationId xmlns:p14="http://schemas.microsoft.com/office/powerpoint/2010/main" val="8569482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dirty="0" smtClean="0"/>
              <a:t>آشنایی با </a:t>
            </a:r>
            <a:r>
              <a:rPr lang="en-US" dirty="0" smtClean="0"/>
              <a:t>Pandas</a:t>
            </a:r>
            <a:endParaRPr lang="en-US" dirty="0"/>
          </a:p>
        </p:txBody>
      </p:sp>
      <p:sp>
        <p:nvSpPr>
          <p:cNvPr id="3" name="Content Placeholder 2"/>
          <p:cNvSpPr>
            <a:spLocks noGrp="1"/>
          </p:cNvSpPr>
          <p:nvPr>
            <p:ph idx="1"/>
          </p:nvPr>
        </p:nvSpPr>
        <p:spPr>
          <a:xfrm>
            <a:off x="0" y="1350110"/>
            <a:ext cx="8542331" cy="3690997"/>
          </a:xfrm>
        </p:spPr>
        <p:txBody>
          <a:bodyPr>
            <a:normAutofit lnSpcReduction="10000"/>
          </a:bodyPr>
          <a:lstStyle/>
          <a:p>
            <a:pPr marL="0" indent="0">
              <a:lnSpc>
                <a:spcPct val="110000"/>
              </a:lnSpc>
              <a:buNone/>
            </a:pPr>
            <a:r>
              <a:rPr lang="fa-IR" dirty="0"/>
              <a:t> یک کتابخانه قدرتمند برای تحلیل، «پیش‌پردازش» </a:t>
            </a:r>
            <a:r>
              <a:rPr lang="en-US" dirty="0"/>
              <a:t>(</a:t>
            </a:r>
            <a:r>
              <a:rPr lang="en-US" dirty="0" err="1" smtClean="0"/>
              <a:t>PreProcessing</a:t>
            </a:r>
            <a:r>
              <a:rPr lang="en-US" dirty="0" smtClean="0"/>
              <a:t>)</a:t>
            </a:r>
            <a:r>
              <a:rPr lang="fa-IR" dirty="0" smtClean="0"/>
              <a:t> و </a:t>
            </a:r>
            <a:r>
              <a:rPr lang="fa-IR" dirty="0"/>
              <a:t>«بصری‌سازی</a:t>
            </a:r>
            <a:r>
              <a:rPr lang="fa-IR" dirty="0" smtClean="0"/>
              <a:t>»</a:t>
            </a:r>
            <a:r>
              <a:rPr lang="en-US" dirty="0" smtClean="0"/>
              <a:t>(Visualization</a:t>
            </a:r>
            <a:r>
              <a:rPr lang="en-US" dirty="0"/>
              <a:t>) </a:t>
            </a:r>
            <a:r>
              <a:rPr lang="fa-IR" dirty="0" smtClean="0"/>
              <a:t> داده‌ها</a:t>
            </a:r>
          </a:p>
          <a:p>
            <a:pPr marL="0" indent="0">
              <a:lnSpc>
                <a:spcPct val="110000"/>
              </a:lnSpc>
              <a:buNone/>
            </a:pPr>
            <a:r>
              <a:rPr lang="fa-IR" dirty="0" smtClean="0"/>
              <a:t>ابزار علم مهندسی داده</a:t>
            </a:r>
          </a:p>
          <a:p>
            <a:pPr marL="0" indent="0">
              <a:lnSpc>
                <a:spcPct val="110000"/>
              </a:lnSpc>
              <a:buNone/>
            </a:pPr>
            <a:r>
              <a:rPr lang="fa-IR" dirty="0" smtClean="0"/>
              <a:t>پشتیبانی از فرمت‌های </a:t>
            </a:r>
            <a:r>
              <a:rPr lang="fa-IR" dirty="0"/>
              <a:t>گوناگونی شامل </a:t>
            </a:r>
            <a:r>
              <a:rPr lang="en-US" dirty="0"/>
              <a:t>MS Excel ،TSV ،CSV </a:t>
            </a:r>
            <a:endParaRPr lang="fa-IR" dirty="0" smtClean="0"/>
          </a:p>
          <a:p>
            <a:pPr marL="0" indent="0">
              <a:lnSpc>
                <a:spcPct val="110000"/>
              </a:lnSpc>
              <a:buNone/>
            </a:pPr>
            <a:r>
              <a:rPr lang="fa-IR" dirty="0"/>
              <a:t>دو ساختار اصلی برای ذخیره‌سازی داده‌ها است که عبارتند از:</a:t>
            </a:r>
          </a:p>
          <a:p>
            <a:pPr marL="457188" lvl="1" indent="0">
              <a:lnSpc>
                <a:spcPct val="110000"/>
              </a:lnSpc>
              <a:buNone/>
            </a:pPr>
            <a:r>
              <a:rPr lang="en-US" dirty="0"/>
              <a:t>Series</a:t>
            </a:r>
          </a:p>
          <a:p>
            <a:pPr marL="457188" lvl="1" indent="0">
              <a:lnSpc>
                <a:spcPct val="110000"/>
              </a:lnSpc>
              <a:buNone/>
            </a:pPr>
            <a:r>
              <a:rPr lang="fa-IR" dirty="0"/>
              <a:t>دیتافریم </a:t>
            </a:r>
            <a:r>
              <a:rPr lang="en-US" dirty="0" smtClean="0"/>
              <a:t>(</a:t>
            </a:r>
            <a:r>
              <a:rPr lang="en-US" dirty="0" err="1" smtClean="0"/>
              <a:t>DataFrame</a:t>
            </a:r>
            <a:r>
              <a:rPr lang="en-US" dirty="0"/>
              <a:t>)</a:t>
            </a:r>
          </a:p>
          <a:p>
            <a:pPr marL="0" indent="0">
              <a:lnSpc>
                <a:spcPct val="110000"/>
              </a:lnSpc>
              <a:buNone/>
            </a:pPr>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19</a:t>
            </a:fld>
            <a:endParaRPr lang="en-US"/>
          </a:p>
        </p:txBody>
      </p:sp>
      <p:pic>
        <p:nvPicPr>
          <p:cNvPr id="5" name="Picture 4"/>
          <p:cNvPicPr>
            <a:picLocks noChangeAspect="1"/>
          </p:cNvPicPr>
          <p:nvPr/>
        </p:nvPicPr>
        <p:blipFill>
          <a:blip r:embed="rId2"/>
          <a:stretch>
            <a:fillRect/>
          </a:stretch>
        </p:blipFill>
        <p:spPr>
          <a:xfrm>
            <a:off x="4571999" y="-33830"/>
            <a:ext cx="4608000" cy="1240931"/>
          </a:xfrm>
          <a:prstGeom prst="rect">
            <a:avLst/>
          </a:prstGeom>
          <a:solidFill>
            <a:schemeClr val="bg1"/>
          </a:solidFill>
        </p:spPr>
      </p:pic>
    </p:spTree>
    <p:extLst>
      <p:ext uri="{BB962C8B-B14F-4D97-AF65-F5344CB8AC3E}">
        <p14:creationId xmlns:p14="http://schemas.microsoft.com/office/powerpoint/2010/main" val="36423693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a-IR" dirty="0" smtClean="0"/>
              <a:t>فهرست مطالب</a:t>
            </a:r>
            <a:endParaRPr lang="en-US" dirty="0"/>
          </a:p>
        </p:txBody>
      </p:sp>
      <p:sp>
        <p:nvSpPr>
          <p:cNvPr id="5" name="Content Placeholder 4"/>
          <p:cNvSpPr>
            <a:spLocks noGrp="1"/>
          </p:cNvSpPr>
          <p:nvPr>
            <p:ph idx="1"/>
          </p:nvPr>
        </p:nvSpPr>
        <p:spPr>
          <a:xfrm>
            <a:off x="1" y="1197406"/>
            <a:ext cx="6862575" cy="3512215"/>
          </a:xfrm>
        </p:spPr>
        <p:txBody>
          <a:bodyPr numCol="2" spcCol="180000" rtlCol="1">
            <a:noAutofit/>
          </a:bodyPr>
          <a:lstStyle/>
          <a:p>
            <a:pPr algn="just" rtl="1"/>
            <a:r>
              <a:rPr lang="fa-IR" sz="1300" b="1" dirty="0"/>
              <a:t>بخش ۱: مقدمه هوش مصنوعی و پایتون (۴۵ دقیقه)</a:t>
            </a:r>
          </a:p>
          <a:p>
            <a:pPr algn="just" rtl="1"/>
            <a:r>
              <a:rPr lang="fa-IR" sz="1300" dirty="0"/>
              <a:t>معرفی هوش مصنوعی و مفاهیم اساسی (۱۵ دقیقه)</a:t>
            </a:r>
          </a:p>
          <a:p>
            <a:pPr algn="just" rtl="1"/>
            <a:r>
              <a:rPr lang="fa-IR" sz="1300" dirty="0"/>
              <a:t>چرا پایتون برای هوش مصنوعی؟ (۱۰ دقیقه)</a:t>
            </a:r>
          </a:p>
          <a:p>
            <a:pPr algn="just" rtl="1"/>
            <a:r>
              <a:rPr lang="fa-IR" sz="1300" dirty="0"/>
              <a:t>معرفی اکوسیستم پایتون برای هوش مصنوعی (۱۰ دقیقه)</a:t>
            </a:r>
          </a:p>
          <a:p>
            <a:pPr algn="just" rtl="1"/>
            <a:r>
              <a:rPr lang="fa-IR" sz="1300" dirty="0"/>
              <a:t>آشنایی با Google Colab برای یادگیری عملی </a:t>
            </a:r>
            <a:r>
              <a:rPr lang="en-US" sz="1300" dirty="0"/>
              <a:t/>
            </a:r>
            <a:br>
              <a:rPr lang="en-US" sz="1300" dirty="0"/>
            </a:br>
            <a:r>
              <a:rPr lang="fa-IR" sz="1300" dirty="0"/>
              <a:t>(۱۰ دقیقه)</a:t>
            </a:r>
          </a:p>
          <a:p>
            <a:pPr algn="just" rtl="1"/>
            <a:r>
              <a:rPr lang="fa-IR" sz="1300" b="1" dirty="0"/>
              <a:t>بخش ۲: پردازش داده با NumPy و Pandas </a:t>
            </a:r>
            <a:r>
              <a:rPr lang="en-US" sz="1300" b="1" dirty="0"/>
              <a:t/>
            </a:r>
            <a:br>
              <a:rPr lang="en-US" sz="1300" b="1" dirty="0"/>
            </a:br>
            <a:r>
              <a:rPr lang="fa-IR" sz="1300" b="1" dirty="0"/>
              <a:t>(۵۰ دقیقه)</a:t>
            </a:r>
          </a:p>
          <a:p>
            <a:pPr algn="just" rtl="1"/>
            <a:r>
              <a:rPr lang="fa-IR" sz="1300" dirty="0"/>
              <a:t>بررسی سریع NumPy (۲۰ دقیقه)</a:t>
            </a:r>
          </a:p>
          <a:p>
            <a:pPr algn="just" rtl="1"/>
            <a:r>
              <a:rPr lang="fa-IR" sz="1300" dirty="0"/>
              <a:t>کار با داده‌ها در Pandas (۲۰ دقیقه)</a:t>
            </a:r>
          </a:p>
          <a:p>
            <a:pPr algn="just" rtl="1"/>
            <a:r>
              <a:rPr lang="fa-IR" sz="1300" dirty="0"/>
              <a:t>تمرین عملی ساده (۱۰ دقیقه)</a:t>
            </a:r>
          </a:p>
          <a:p>
            <a:pPr algn="just" rtl="1"/>
            <a:r>
              <a:rPr lang="fa-IR" sz="1300" b="1" dirty="0"/>
              <a:t>بخش ۳: تحلیل و مصورسازی داده (۳۵ دقیقه)</a:t>
            </a:r>
          </a:p>
          <a:p>
            <a:pPr algn="just" rtl="1"/>
            <a:r>
              <a:rPr lang="fa-IR" sz="1300" dirty="0"/>
              <a:t>مصورسازی داده با Matplotlib (۱۵ دقیقه)</a:t>
            </a:r>
          </a:p>
          <a:p>
            <a:pPr algn="just" rtl="1"/>
            <a:r>
              <a:rPr lang="fa-IR" sz="1300" dirty="0"/>
              <a:t>مصورسازی پیشرفته‌تر با Seaborn (۱۰ دقیقه)</a:t>
            </a:r>
          </a:p>
          <a:p>
            <a:pPr algn="just" rtl="1"/>
            <a:r>
              <a:rPr lang="fa-IR" sz="1300" dirty="0"/>
              <a:t>تمرین عملی (۱۰ دقیقه)</a:t>
            </a:r>
          </a:p>
          <a:p>
            <a:pPr algn="just" rtl="1"/>
            <a:r>
              <a:rPr lang="fa-IR" sz="1300" b="1" dirty="0"/>
              <a:t>استراحت (۱۰ دقیقه)</a:t>
            </a:r>
          </a:p>
          <a:p>
            <a:pPr algn="just" rtl="1"/>
            <a:r>
              <a:rPr lang="fa-IR" sz="1300" b="1" dirty="0"/>
              <a:t>بخش ۴: یادگیری ماشین با scikit-learn </a:t>
            </a:r>
            <a:r>
              <a:rPr lang="en-US" sz="1300" b="1" dirty="0"/>
              <a:t/>
            </a:r>
            <a:br>
              <a:rPr lang="en-US" sz="1300" b="1" dirty="0"/>
            </a:br>
            <a:r>
              <a:rPr lang="fa-IR" sz="1300" b="1" dirty="0"/>
              <a:t>(۵۰ دقیقه)</a:t>
            </a:r>
          </a:p>
          <a:p>
            <a:pPr algn="just" rtl="1"/>
            <a:r>
              <a:rPr lang="fa-IR" sz="1300" dirty="0"/>
              <a:t>مبانی یادگیری ماشین (۱۰ دقیقه)</a:t>
            </a:r>
          </a:p>
          <a:p>
            <a:pPr algn="just" rtl="1"/>
            <a:r>
              <a:rPr lang="fa-IR" sz="1300" dirty="0"/>
              <a:t>آشنایی با scikit-learn (۱۰ دقیقه)</a:t>
            </a:r>
          </a:p>
          <a:p>
            <a:pPr algn="just" rtl="1"/>
            <a:r>
              <a:rPr lang="fa-IR" sz="1300" dirty="0"/>
              <a:t>مثال عملی: رگرسیون خطی (۱۵ دقیقه)</a:t>
            </a:r>
          </a:p>
          <a:p>
            <a:pPr algn="just" rtl="1"/>
            <a:r>
              <a:rPr lang="fa-IR" sz="1300" dirty="0"/>
              <a:t>مثال عملی: طبقه‌بندی (۱۵ دقیقه)</a:t>
            </a:r>
          </a:p>
          <a:p>
            <a:pPr algn="just" rtl="1"/>
            <a:r>
              <a:rPr lang="fa-IR" sz="1300" b="1" dirty="0"/>
              <a:t>بخش ۵: معرفی یادگیری عمیق و کتابخانه‌های آن (۵۰ دقیقه)</a:t>
            </a:r>
          </a:p>
          <a:p>
            <a:pPr algn="just" rtl="1"/>
            <a:r>
              <a:rPr lang="fa-IR" sz="1300" dirty="0"/>
              <a:t>مبانی یادگیری عمیق (۱۵ دقیقه)</a:t>
            </a:r>
          </a:p>
          <a:p>
            <a:pPr algn="just" rtl="1"/>
            <a:r>
              <a:rPr lang="fa-IR" sz="1300" dirty="0"/>
              <a:t>معرفی کتابخانه‌های یادگیری عمیق (TensorFlow، PyTorch، Keras</a:t>
            </a:r>
            <a:r>
              <a:rPr lang="en-US" sz="1300" dirty="0"/>
              <a:t> </a:t>
            </a:r>
            <a:r>
              <a:rPr lang="fa-IR" sz="1300"/>
              <a:t>) </a:t>
            </a:r>
            <a:r>
              <a:rPr lang="fa-IR" sz="1300" dirty="0"/>
              <a:t>(۱۵ دقیقه)</a:t>
            </a:r>
          </a:p>
          <a:p>
            <a:pPr algn="just" rtl="1"/>
            <a:r>
              <a:rPr lang="fa-IR" sz="1300" dirty="0"/>
              <a:t>مثال ساده شبکه عصبی (۲۰ دقیقه)</a:t>
            </a:r>
          </a:p>
          <a:p>
            <a:pPr algn="just" rtl="1"/>
            <a:r>
              <a:rPr lang="fa-IR" sz="1300" b="1" dirty="0"/>
              <a:t>بخش ۶: آینده شغلی و کاربردهای عملی (۲۰ دقیقه)</a:t>
            </a:r>
          </a:p>
          <a:p>
            <a:pPr algn="just" rtl="1"/>
            <a:r>
              <a:rPr lang="fa-IR" sz="1300" dirty="0"/>
              <a:t>بازار کار هوش مصنوعی (۱۰ دقیقه)</a:t>
            </a:r>
          </a:p>
          <a:p>
            <a:pPr algn="just" rtl="1"/>
            <a:r>
              <a:rPr lang="fa-IR" sz="1300" dirty="0"/>
              <a:t>حوزه‌های کاربردی هوش مصنوعی (۱۰ دقیقه)</a:t>
            </a:r>
          </a:p>
        </p:txBody>
      </p:sp>
      <p:sp>
        <p:nvSpPr>
          <p:cNvPr id="2" name="Slide Number Placeholder 1"/>
          <p:cNvSpPr>
            <a:spLocks noGrp="1"/>
          </p:cNvSpPr>
          <p:nvPr>
            <p:ph type="sldNum" sz="quarter" idx="12"/>
          </p:nvPr>
        </p:nvSpPr>
        <p:spPr/>
        <p:txBody>
          <a:bodyPr/>
          <a:lstStyle/>
          <a:p>
            <a:fld id="{B82CCC60-E8CD-4174-8B1A-7DF615B22EEF}" type="slidenum">
              <a:rPr lang="en-US" smtClean="0"/>
              <a:pPr/>
              <a:t>2</a:t>
            </a:fld>
            <a:endParaRPr lang="en-US"/>
          </a:p>
        </p:txBody>
      </p:sp>
    </p:spTree>
    <p:extLst>
      <p:ext uri="{BB962C8B-B14F-4D97-AF65-F5344CB8AC3E}">
        <p14:creationId xmlns:p14="http://schemas.microsoft.com/office/powerpoint/2010/main" val="11016338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dirty="0" smtClean="0"/>
              <a:t>آشنایی با </a:t>
            </a:r>
            <a:r>
              <a:rPr lang="en-US" dirty="0" smtClean="0"/>
              <a:t>Pandas</a:t>
            </a:r>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20</a:t>
            </a:fld>
            <a:endParaRPr lang="en-US"/>
          </a:p>
        </p:txBody>
      </p:sp>
      <p:pic>
        <p:nvPicPr>
          <p:cNvPr id="5" name="Picture 4"/>
          <p:cNvPicPr>
            <a:picLocks noChangeAspect="1"/>
          </p:cNvPicPr>
          <p:nvPr/>
        </p:nvPicPr>
        <p:blipFill>
          <a:blip r:embed="rId2"/>
          <a:stretch>
            <a:fillRect/>
          </a:stretch>
        </p:blipFill>
        <p:spPr>
          <a:xfrm>
            <a:off x="4571999" y="-24235"/>
            <a:ext cx="4572002" cy="1231236"/>
          </a:xfrm>
          <a:prstGeom prst="rect">
            <a:avLst/>
          </a:prstGeom>
          <a:solidFill>
            <a:schemeClr val="bg1"/>
          </a:solidFill>
        </p:spPr>
      </p:pic>
      <p:pic>
        <p:nvPicPr>
          <p:cNvPr id="2050" name="Picture 2" descr="Applications of Pandas in Real world"/>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35733" y="1190430"/>
            <a:ext cx="7548481" cy="39530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35777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تمرین </a:t>
            </a:r>
            <a:r>
              <a:rPr lang="fa-IR" dirty="0" smtClean="0"/>
              <a:t>ساده عملی</a:t>
            </a:r>
            <a:endParaRPr lang="en-US" dirty="0"/>
          </a:p>
        </p:txBody>
      </p:sp>
      <p:pic>
        <p:nvPicPr>
          <p:cNvPr id="6" name="Content Placeholder 5"/>
          <p:cNvPicPr>
            <a:picLocks noGrp="1" noChangeAspect="1"/>
          </p:cNvPicPr>
          <p:nvPr>
            <p:ph idx="1"/>
          </p:nvPr>
        </p:nvPicPr>
        <p:blipFill>
          <a:blip r:embed="rId2"/>
          <a:stretch>
            <a:fillRect/>
          </a:stretch>
        </p:blipFill>
        <p:spPr>
          <a:xfrm>
            <a:off x="154931" y="1345869"/>
            <a:ext cx="6398269" cy="3511550"/>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21</a:t>
            </a:fld>
            <a:endParaRPr lang="en-US"/>
          </a:p>
        </p:txBody>
      </p:sp>
    </p:spTree>
    <p:extLst>
      <p:ext uri="{BB962C8B-B14F-4D97-AF65-F5344CB8AC3E}">
        <p14:creationId xmlns:p14="http://schemas.microsoft.com/office/powerpoint/2010/main" val="23296081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a-IR" dirty="0"/>
              <a:t>تحلیل و مصورسازی داده</a:t>
            </a:r>
            <a:endParaRPr lang="en-US" dirty="0"/>
          </a:p>
        </p:txBody>
      </p:sp>
      <p:pic>
        <p:nvPicPr>
          <p:cNvPr id="6" name="Content Placeholder 5"/>
          <p:cNvPicPr>
            <a:picLocks noGrp="1" noChangeAspect="1"/>
          </p:cNvPicPr>
          <p:nvPr>
            <p:ph idx="1"/>
          </p:nvPr>
        </p:nvPicPr>
        <p:blipFill>
          <a:blip r:embed="rId2"/>
          <a:stretch>
            <a:fillRect/>
          </a:stretch>
        </p:blipFill>
        <p:spPr>
          <a:xfrm>
            <a:off x="1024790" y="1196976"/>
            <a:ext cx="5262447" cy="3511550"/>
          </a:xfrm>
          <a:prstGeom prst="rect">
            <a:avLst/>
          </a:prstGeom>
        </p:spPr>
      </p:pic>
      <p:sp>
        <p:nvSpPr>
          <p:cNvPr id="2" name="Slide Number Placeholder 1"/>
          <p:cNvSpPr>
            <a:spLocks noGrp="1"/>
          </p:cNvSpPr>
          <p:nvPr>
            <p:ph type="sldNum" sz="quarter" idx="12"/>
          </p:nvPr>
        </p:nvSpPr>
        <p:spPr/>
        <p:txBody>
          <a:bodyPr/>
          <a:lstStyle/>
          <a:p>
            <a:fld id="{B82CCC60-E8CD-4174-8B1A-7DF615B22EEF}" type="slidenum">
              <a:rPr lang="en-US" smtClean="0"/>
              <a:pPr/>
              <a:t>22</a:t>
            </a:fld>
            <a:endParaRPr lang="en-US"/>
          </a:p>
        </p:txBody>
      </p:sp>
    </p:spTree>
    <p:extLst>
      <p:ext uri="{BB962C8B-B14F-4D97-AF65-F5344CB8AC3E}">
        <p14:creationId xmlns:p14="http://schemas.microsoft.com/office/powerpoint/2010/main" val="402760645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3310" y="128471"/>
            <a:ext cx="3054102" cy="916230"/>
          </a:xfrm>
        </p:spPr>
        <p:txBody>
          <a:bodyPr/>
          <a:lstStyle/>
          <a:p>
            <a:r>
              <a:rPr lang="en-US" dirty="0" err="1"/>
              <a:t>Matplotlib</a:t>
            </a:r>
            <a:r>
              <a:rPr lang="en-US" dirty="0"/>
              <a:t> </a:t>
            </a:r>
          </a:p>
        </p:txBody>
      </p:sp>
      <p:sp>
        <p:nvSpPr>
          <p:cNvPr id="3" name="Content Placeholder 2"/>
          <p:cNvSpPr>
            <a:spLocks noGrp="1"/>
          </p:cNvSpPr>
          <p:nvPr>
            <p:ph idx="1"/>
          </p:nvPr>
        </p:nvSpPr>
        <p:spPr>
          <a:xfrm>
            <a:off x="296260" y="1350111"/>
            <a:ext cx="8704185" cy="3512214"/>
          </a:xfrm>
        </p:spPr>
        <p:txBody>
          <a:bodyPr/>
          <a:lstStyle/>
          <a:p>
            <a:pPr algn="just"/>
            <a:r>
              <a:rPr lang="fa-IR" dirty="0"/>
              <a:t>در پایتون، می‌توانید از ماژول‌ها یا کتابخانه‌های مختلفی برای مصورسازی داده‌ها استفاده کنید.</a:t>
            </a:r>
            <a:endParaRPr lang="en-US" dirty="0" smtClean="0"/>
          </a:p>
          <a:p>
            <a:pPr algn="just"/>
            <a:r>
              <a:rPr lang="fa-IR" dirty="0" smtClean="0"/>
              <a:t>هدف </a:t>
            </a:r>
            <a:r>
              <a:rPr lang="fa-IR" dirty="0"/>
              <a:t>از مصورسازی داده‌ها، ارائه داده‌ها به صورت ساده‌تر، مانند نمودار پراکندگی، نمودار چگالی، نمودار میله‌ای و غیره است</a:t>
            </a:r>
            <a:r>
              <a:rPr lang="fa-IR" dirty="0" smtClean="0"/>
              <a:t>.</a:t>
            </a:r>
            <a:endParaRPr lang="en-US" dirty="0" smtClean="0"/>
          </a:p>
          <a:p>
            <a:pPr algn="just"/>
            <a:r>
              <a:rPr lang="fa-IR" dirty="0"/>
              <a:t>تجسم داده‌ها با استفاده از </a:t>
            </a:r>
            <a:r>
              <a:rPr lang="en-US" dirty="0" err="1" smtClean="0"/>
              <a:t>Matplotlib</a:t>
            </a:r>
            <a:r>
              <a:rPr lang="fa-IR" dirty="0" smtClean="0"/>
              <a:t> در </a:t>
            </a:r>
            <a:r>
              <a:rPr lang="fa-IR" dirty="0"/>
              <a:t>سبک‌های مختلف </a:t>
            </a:r>
            <a:r>
              <a:rPr lang="fa-IR" dirty="0" smtClean="0"/>
              <a:t>ترسیم</a:t>
            </a:r>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23</a:t>
            </a:fld>
            <a:endParaRPr lang="en-US"/>
          </a:p>
        </p:txBody>
      </p:sp>
      <p:pic>
        <p:nvPicPr>
          <p:cNvPr id="4098" name="Picture 2" descr="کتابخانه matplotlib چیست؟"/>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2192909" cy="13795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073494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3310" y="128471"/>
            <a:ext cx="3054102" cy="916230"/>
          </a:xfrm>
        </p:spPr>
        <p:txBody>
          <a:bodyPr/>
          <a:lstStyle/>
          <a:p>
            <a:r>
              <a:rPr lang="en-US" dirty="0" err="1"/>
              <a:t>Matplotlib</a:t>
            </a:r>
            <a:r>
              <a:rPr lang="en-US" dirty="0"/>
              <a:t> </a:t>
            </a:r>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24</a:t>
            </a:fld>
            <a:endParaRPr lang="en-US"/>
          </a:p>
        </p:txBody>
      </p:sp>
      <p:pic>
        <p:nvPicPr>
          <p:cNvPr id="4098" name="Picture 2" descr="کتابخانه matplotlib چیست؟"/>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4560" y="1292468"/>
            <a:ext cx="2192909" cy="137954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https://matplotlib.org/cheatsheets/_images/cheatsheets-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0603" y="0"/>
            <a:ext cx="7473397" cy="5283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20761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 y="1200150"/>
            <a:ext cx="4746807" cy="3943349"/>
          </a:xfrm>
        </p:spPr>
        <p:txBody>
          <a:bodyPr>
            <a:normAutofit/>
          </a:bodyPr>
          <a:lstStyle/>
          <a:p>
            <a:pPr algn="just">
              <a:lnSpc>
                <a:spcPct val="150000"/>
              </a:lnSpc>
            </a:pPr>
            <a:r>
              <a:rPr lang="fa-IR" dirty="0"/>
              <a:t>کتابخانه‌ای برای ساخت نمودارهای آماری</a:t>
            </a:r>
          </a:p>
          <a:p>
            <a:pPr algn="just">
              <a:lnSpc>
                <a:spcPct val="150000"/>
              </a:lnSpc>
            </a:pPr>
            <a:r>
              <a:rPr lang="fa-IR" dirty="0"/>
              <a:t>این کتابخانه بر پایه </a:t>
            </a:r>
            <a:r>
              <a:rPr lang="en-US" dirty="0" err="1"/>
              <a:t>matplotlib</a:t>
            </a:r>
            <a:r>
              <a:rPr lang="en-US" dirty="0"/>
              <a:t> </a:t>
            </a:r>
            <a:r>
              <a:rPr lang="fa-IR" dirty="0"/>
              <a:t>ساخته شده و با ساختارهای داده </a:t>
            </a:r>
            <a:r>
              <a:rPr lang="en-US" dirty="0"/>
              <a:t>pandas </a:t>
            </a:r>
            <a:r>
              <a:rPr lang="fa-IR" dirty="0"/>
              <a:t>به طور نزدیکی ادغام می‌شود.</a:t>
            </a:r>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25</a:t>
            </a:fld>
            <a:endParaRPr lang="en-US"/>
          </a:p>
        </p:txBody>
      </p:sp>
      <p:pic>
        <p:nvPicPr>
          <p:cNvPr id="9" name="Picture 8"/>
          <p:cNvPicPr>
            <a:picLocks noChangeAspect="1"/>
          </p:cNvPicPr>
          <p:nvPr/>
        </p:nvPicPr>
        <p:blipFill>
          <a:blip r:embed="rId2"/>
          <a:stretch>
            <a:fillRect/>
          </a:stretch>
        </p:blipFill>
        <p:spPr>
          <a:xfrm>
            <a:off x="143555" y="-59591"/>
            <a:ext cx="4123035" cy="1182455"/>
          </a:xfrm>
          <a:prstGeom prst="rect">
            <a:avLst/>
          </a:prstGeom>
        </p:spPr>
      </p:pic>
      <p:pic>
        <p:nvPicPr>
          <p:cNvPr id="5126" name="Picture 6" descr="An introduction to seaborn — seaborn 0.13.2 documentation"/>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4746807" y="1200150"/>
            <a:ext cx="4253638" cy="3758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607795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82CCC60-E8CD-4174-8B1A-7DF615B22EEF}" type="slidenum">
              <a:rPr lang="en-US" smtClean="0"/>
              <a:pPr/>
              <a:t>26</a:t>
            </a:fld>
            <a:endParaRPr lang="en-US"/>
          </a:p>
        </p:txBody>
      </p:sp>
      <p:pic>
        <p:nvPicPr>
          <p:cNvPr id="9" name="Picture 8"/>
          <p:cNvPicPr>
            <a:picLocks noChangeAspect="1"/>
          </p:cNvPicPr>
          <p:nvPr/>
        </p:nvPicPr>
        <p:blipFill>
          <a:blip r:embed="rId2"/>
          <a:stretch>
            <a:fillRect/>
          </a:stretch>
        </p:blipFill>
        <p:spPr>
          <a:xfrm>
            <a:off x="0" y="2071179"/>
            <a:ext cx="3355850" cy="962432"/>
          </a:xfrm>
          <a:prstGeom prst="rect">
            <a:avLst/>
          </a:prstGeom>
        </p:spPr>
      </p:pic>
      <p:pic>
        <p:nvPicPr>
          <p:cNvPr id="2" name="Picture 1"/>
          <p:cNvPicPr>
            <a:picLocks noChangeAspect="1"/>
          </p:cNvPicPr>
          <p:nvPr/>
        </p:nvPicPr>
        <p:blipFill>
          <a:blip r:embed="rId3"/>
          <a:stretch>
            <a:fillRect/>
          </a:stretch>
        </p:blipFill>
        <p:spPr>
          <a:xfrm>
            <a:off x="3350360" y="-19355"/>
            <a:ext cx="6237399" cy="5143500"/>
          </a:xfrm>
          <a:prstGeom prst="rect">
            <a:avLst/>
          </a:prstGeom>
        </p:spPr>
      </p:pic>
    </p:spTree>
    <p:extLst>
      <p:ext uri="{BB962C8B-B14F-4D97-AF65-F5344CB8AC3E}">
        <p14:creationId xmlns:p14="http://schemas.microsoft.com/office/powerpoint/2010/main" val="285946341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تمرین عملی</a:t>
            </a:r>
            <a:endParaRPr lang="en-US" dirty="0"/>
          </a:p>
        </p:txBody>
      </p:sp>
      <p:pic>
        <p:nvPicPr>
          <p:cNvPr id="6" name="Content Placeholder 5"/>
          <p:cNvPicPr>
            <a:picLocks noGrp="1" noChangeAspect="1"/>
          </p:cNvPicPr>
          <p:nvPr>
            <p:ph idx="1"/>
          </p:nvPr>
        </p:nvPicPr>
        <p:blipFill>
          <a:blip r:embed="rId2"/>
          <a:stretch>
            <a:fillRect/>
          </a:stretch>
        </p:blipFill>
        <p:spPr>
          <a:xfrm>
            <a:off x="143555" y="1255714"/>
            <a:ext cx="6398269" cy="3511550"/>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27</a:t>
            </a:fld>
            <a:endParaRPr lang="en-US"/>
          </a:p>
        </p:txBody>
      </p:sp>
    </p:spTree>
    <p:extLst>
      <p:ext uri="{BB962C8B-B14F-4D97-AF65-F5344CB8AC3E}">
        <p14:creationId xmlns:p14="http://schemas.microsoft.com/office/powerpoint/2010/main" val="144290228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a-IR" dirty="0"/>
              <a:t>استراحت (۱۰ دقیقه)</a:t>
            </a:r>
            <a:endParaRPr lang="en-US" dirty="0"/>
          </a:p>
        </p:txBody>
      </p:sp>
      <p:pic>
        <p:nvPicPr>
          <p:cNvPr id="6" name="Content Placeholder 5"/>
          <p:cNvPicPr>
            <a:picLocks noGrp="1" noChangeAspect="1"/>
          </p:cNvPicPr>
          <p:nvPr>
            <p:ph idx="1"/>
          </p:nvPr>
        </p:nvPicPr>
        <p:blipFill>
          <a:blip r:embed="rId2"/>
          <a:stretch>
            <a:fillRect/>
          </a:stretch>
        </p:blipFill>
        <p:spPr>
          <a:xfrm>
            <a:off x="139491" y="1197405"/>
            <a:ext cx="6265706" cy="3511550"/>
          </a:xfrm>
          <a:prstGeom prst="rect">
            <a:avLst/>
          </a:prstGeom>
        </p:spPr>
      </p:pic>
      <p:sp>
        <p:nvSpPr>
          <p:cNvPr id="2" name="Slide Number Placeholder 1"/>
          <p:cNvSpPr>
            <a:spLocks noGrp="1"/>
          </p:cNvSpPr>
          <p:nvPr>
            <p:ph type="sldNum" sz="quarter" idx="12"/>
          </p:nvPr>
        </p:nvSpPr>
        <p:spPr/>
        <p:txBody>
          <a:bodyPr/>
          <a:lstStyle/>
          <a:p>
            <a:fld id="{B82CCC60-E8CD-4174-8B1A-7DF615B22EEF}" type="slidenum">
              <a:rPr lang="en-US" smtClean="0"/>
              <a:pPr/>
              <a:t>28</a:t>
            </a:fld>
            <a:endParaRPr lang="en-US"/>
          </a:p>
        </p:txBody>
      </p:sp>
    </p:spTree>
    <p:extLst>
      <p:ext uri="{BB962C8B-B14F-4D97-AF65-F5344CB8AC3E}">
        <p14:creationId xmlns:p14="http://schemas.microsoft.com/office/powerpoint/2010/main" val="15351271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یادگیری ماشین با </a:t>
            </a:r>
            <a:r>
              <a:rPr lang="en-US" dirty="0" err="1"/>
              <a:t>scikit</a:t>
            </a:r>
            <a:r>
              <a:rPr lang="en-US" dirty="0"/>
              <a:t>-learn</a:t>
            </a:r>
          </a:p>
        </p:txBody>
      </p:sp>
      <p:pic>
        <p:nvPicPr>
          <p:cNvPr id="5" name="Content Placeholder 4"/>
          <p:cNvPicPr>
            <a:picLocks noGrp="1" noChangeAspect="1"/>
          </p:cNvPicPr>
          <p:nvPr>
            <p:ph idx="1"/>
          </p:nvPr>
        </p:nvPicPr>
        <p:blipFill>
          <a:blip r:embed="rId2"/>
          <a:stretch>
            <a:fillRect/>
          </a:stretch>
        </p:blipFill>
        <p:spPr>
          <a:xfrm>
            <a:off x="76194" y="1655520"/>
            <a:ext cx="6413500" cy="2574936"/>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29</a:t>
            </a:fld>
            <a:endParaRPr lang="en-US"/>
          </a:p>
        </p:txBody>
      </p:sp>
    </p:spTree>
    <p:extLst>
      <p:ext uri="{BB962C8B-B14F-4D97-AF65-F5344CB8AC3E}">
        <p14:creationId xmlns:p14="http://schemas.microsoft.com/office/powerpoint/2010/main" val="31356554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56" y="128470"/>
            <a:ext cx="4733855" cy="916230"/>
          </a:xfrm>
        </p:spPr>
        <p:txBody>
          <a:bodyPr>
            <a:normAutofit fontScale="90000"/>
          </a:bodyPr>
          <a:lstStyle/>
          <a:p>
            <a:r>
              <a:rPr lang="fa-IR" dirty="0"/>
              <a:t>مقدمه هوش مصنوعی و پایتون </a:t>
            </a:r>
            <a:endParaRPr lang="en-US" dirty="0"/>
          </a:p>
        </p:txBody>
      </p:sp>
      <p:pic>
        <p:nvPicPr>
          <p:cNvPr id="6" name="Content Placeholder 5"/>
          <p:cNvPicPr>
            <a:picLocks noGrp="1" noChangeAspect="1"/>
          </p:cNvPicPr>
          <p:nvPr>
            <p:ph idx="1"/>
          </p:nvPr>
        </p:nvPicPr>
        <p:blipFill>
          <a:blip r:embed="rId2"/>
          <a:stretch>
            <a:fillRect/>
          </a:stretch>
        </p:blipFill>
        <p:spPr>
          <a:xfrm>
            <a:off x="1371299" y="1349375"/>
            <a:ext cx="6401405" cy="3360738"/>
          </a:xfrm>
          <a:prstGeom prst="rect">
            <a:avLst/>
          </a:prstGeom>
        </p:spPr>
      </p:pic>
      <p:sp>
        <p:nvSpPr>
          <p:cNvPr id="3" name="Slide Number Placeholder 2"/>
          <p:cNvSpPr>
            <a:spLocks noGrp="1"/>
          </p:cNvSpPr>
          <p:nvPr>
            <p:ph type="sldNum" sz="quarter" idx="12"/>
          </p:nvPr>
        </p:nvSpPr>
        <p:spPr/>
        <p:txBody>
          <a:bodyPr/>
          <a:lstStyle/>
          <a:p>
            <a:fld id="{B82CCC60-E8CD-4174-8B1A-7DF615B22EEF}" type="slidenum">
              <a:rPr lang="en-US" smtClean="0"/>
              <a:pPr/>
              <a:t>3</a:t>
            </a:fld>
            <a:endParaRPr lang="en-US"/>
          </a:p>
        </p:txBody>
      </p:sp>
    </p:spTree>
    <p:extLst>
      <p:ext uri="{BB962C8B-B14F-4D97-AF65-F5344CB8AC3E}">
        <p14:creationId xmlns:p14="http://schemas.microsoft.com/office/powerpoint/2010/main" val="410330949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965951" y="-22405"/>
            <a:ext cx="7178049" cy="5134514"/>
          </a:xfrm>
          <a:prstGeom prst="rect">
            <a:avLst/>
          </a:prstGeom>
          <a:solidFill>
            <a:schemeClr val="bg1"/>
          </a:solidFill>
        </p:spPr>
      </p:pic>
      <p:sp>
        <p:nvSpPr>
          <p:cNvPr id="4" name="Slide Number Placeholder 3"/>
          <p:cNvSpPr>
            <a:spLocks noGrp="1"/>
          </p:cNvSpPr>
          <p:nvPr>
            <p:ph type="sldNum" sz="quarter" idx="12"/>
          </p:nvPr>
        </p:nvSpPr>
        <p:spPr/>
        <p:txBody>
          <a:bodyPr/>
          <a:lstStyle/>
          <a:p>
            <a:fld id="{B82CCC60-E8CD-4174-8B1A-7DF615B22EEF}" type="slidenum">
              <a:rPr lang="en-US" smtClean="0"/>
              <a:pPr/>
              <a:t>30</a:t>
            </a:fld>
            <a:endParaRPr lang="en-US"/>
          </a:p>
        </p:txBody>
      </p:sp>
      <p:sp>
        <p:nvSpPr>
          <p:cNvPr id="2" name="Title 1"/>
          <p:cNvSpPr>
            <a:spLocks noGrp="1"/>
          </p:cNvSpPr>
          <p:nvPr>
            <p:ph type="title"/>
          </p:nvPr>
        </p:nvSpPr>
        <p:spPr>
          <a:xfrm>
            <a:off x="-536908" y="3987956"/>
            <a:ext cx="4877411" cy="916230"/>
          </a:xfrm>
        </p:spPr>
        <p:txBody>
          <a:bodyPr/>
          <a:lstStyle/>
          <a:p>
            <a:r>
              <a:rPr lang="fa-IR" dirty="0"/>
              <a:t>مبانی یادگیری ماشین</a:t>
            </a:r>
            <a:endParaRPr lang="en-US" dirty="0"/>
          </a:p>
        </p:txBody>
      </p:sp>
    </p:spTree>
    <p:extLst>
      <p:ext uri="{BB962C8B-B14F-4D97-AF65-F5344CB8AC3E}">
        <p14:creationId xmlns:p14="http://schemas.microsoft.com/office/powerpoint/2010/main" val="2304684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آشنایی با </a:t>
            </a:r>
            <a:r>
              <a:rPr lang="en-US" dirty="0" err="1"/>
              <a:t>scikit</a:t>
            </a:r>
            <a:r>
              <a:rPr lang="en-US" dirty="0"/>
              <a:t>-learn</a:t>
            </a:r>
          </a:p>
        </p:txBody>
      </p:sp>
      <p:sp>
        <p:nvSpPr>
          <p:cNvPr id="4" name="Slide Number Placeholder 3"/>
          <p:cNvSpPr>
            <a:spLocks noGrp="1"/>
          </p:cNvSpPr>
          <p:nvPr>
            <p:ph type="sldNum" sz="quarter" idx="12"/>
          </p:nvPr>
        </p:nvSpPr>
        <p:spPr/>
        <p:txBody>
          <a:bodyPr/>
          <a:lstStyle/>
          <a:p>
            <a:fld id="{B82CCC60-E8CD-4174-8B1A-7DF615B22EEF}" type="slidenum">
              <a:rPr lang="en-US" smtClean="0"/>
              <a:pPr/>
              <a:t>31</a:t>
            </a:fld>
            <a:endParaRPr lang="en-US"/>
          </a:p>
        </p:txBody>
      </p:sp>
      <p:sp>
        <p:nvSpPr>
          <p:cNvPr id="6" name="Content Placeholder 5"/>
          <p:cNvSpPr>
            <a:spLocks noGrp="1"/>
          </p:cNvSpPr>
          <p:nvPr>
            <p:ph idx="1"/>
          </p:nvPr>
        </p:nvSpPr>
        <p:spPr>
          <a:xfrm>
            <a:off x="143554" y="1350111"/>
            <a:ext cx="9000445" cy="3359510"/>
          </a:xfrm>
        </p:spPr>
        <p:txBody>
          <a:bodyPr/>
          <a:lstStyle/>
          <a:p>
            <a:pPr algn="l" rtl="0">
              <a:lnSpc>
                <a:spcPct val="150000"/>
              </a:lnSpc>
            </a:pPr>
            <a:r>
              <a:rPr lang="en-US" dirty="0"/>
              <a:t>Simple and efficient tools for data mining and data analysis</a:t>
            </a:r>
          </a:p>
          <a:p>
            <a:pPr algn="l" rtl="0">
              <a:lnSpc>
                <a:spcPct val="150000"/>
              </a:lnSpc>
            </a:pPr>
            <a:r>
              <a:rPr lang="en-US" dirty="0"/>
              <a:t>Accessible to everybody, and reusable in various contexts</a:t>
            </a:r>
          </a:p>
          <a:p>
            <a:pPr algn="l" rtl="0">
              <a:lnSpc>
                <a:spcPct val="150000"/>
              </a:lnSpc>
            </a:pPr>
            <a:r>
              <a:rPr lang="en-US" dirty="0"/>
              <a:t>Built on </a:t>
            </a:r>
            <a:r>
              <a:rPr lang="en-US" dirty="0" err="1"/>
              <a:t>NumPy</a:t>
            </a:r>
            <a:r>
              <a:rPr lang="en-US" dirty="0"/>
              <a:t>, </a:t>
            </a:r>
            <a:r>
              <a:rPr lang="en-US" dirty="0" err="1"/>
              <a:t>SciPy</a:t>
            </a:r>
            <a:r>
              <a:rPr lang="en-US" dirty="0"/>
              <a:t>, and </a:t>
            </a:r>
            <a:r>
              <a:rPr lang="en-US" dirty="0" err="1"/>
              <a:t>matplotlib</a:t>
            </a:r>
            <a:endParaRPr lang="en-US" dirty="0"/>
          </a:p>
          <a:p>
            <a:pPr algn="l" rtl="0">
              <a:lnSpc>
                <a:spcPct val="150000"/>
              </a:lnSpc>
            </a:pPr>
            <a:r>
              <a:rPr lang="en-US" dirty="0"/>
              <a:t>Open source, commercially usable - BSD license</a:t>
            </a:r>
          </a:p>
          <a:p>
            <a:pPr algn="l" rtl="0">
              <a:lnSpc>
                <a:spcPct val="150000"/>
              </a:lnSpc>
            </a:pPr>
            <a:endParaRPr lang="en-US" dirty="0"/>
          </a:p>
        </p:txBody>
      </p:sp>
    </p:spTree>
    <p:extLst>
      <p:ext uri="{BB962C8B-B14F-4D97-AF65-F5344CB8AC3E}">
        <p14:creationId xmlns:p14="http://schemas.microsoft.com/office/powerpoint/2010/main" val="102896069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آشنایی با </a:t>
            </a:r>
            <a:r>
              <a:rPr lang="en-US" dirty="0" err="1"/>
              <a:t>scikit</a:t>
            </a:r>
            <a:r>
              <a:rPr lang="en-US" dirty="0"/>
              <a:t>-learn</a:t>
            </a:r>
          </a:p>
        </p:txBody>
      </p:sp>
      <p:pic>
        <p:nvPicPr>
          <p:cNvPr id="5" name="Content Placeholder 4"/>
          <p:cNvPicPr>
            <a:picLocks noGrp="1" noChangeAspect="1"/>
          </p:cNvPicPr>
          <p:nvPr>
            <p:ph idx="1"/>
          </p:nvPr>
        </p:nvPicPr>
        <p:blipFill>
          <a:blip r:embed="rId2"/>
          <a:stretch>
            <a:fillRect/>
          </a:stretch>
        </p:blipFill>
        <p:spPr>
          <a:xfrm>
            <a:off x="1" y="1350112"/>
            <a:ext cx="9144000" cy="3413197"/>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32</a:t>
            </a:fld>
            <a:endParaRPr lang="en-US"/>
          </a:p>
        </p:txBody>
      </p:sp>
    </p:spTree>
    <p:extLst>
      <p:ext uri="{BB962C8B-B14F-4D97-AF65-F5344CB8AC3E}">
        <p14:creationId xmlns:p14="http://schemas.microsoft.com/office/powerpoint/2010/main" val="401864020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آشنایی با </a:t>
            </a:r>
            <a:r>
              <a:rPr lang="en-US" dirty="0" err="1"/>
              <a:t>scikit</a:t>
            </a:r>
            <a:r>
              <a:rPr lang="en-US" dirty="0"/>
              <a:t>-learn</a:t>
            </a:r>
          </a:p>
        </p:txBody>
      </p:sp>
      <p:pic>
        <p:nvPicPr>
          <p:cNvPr id="5" name="Content Placeholder 4"/>
          <p:cNvPicPr>
            <a:picLocks noGrp="1" noChangeAspect="1"/>
          </p:cNvPicPr>
          <p:nvPr>
            <p:ph idx="1"/>
          </p:nvPr>
        </p:nvPicPr>
        <p:blipFill>
          <a:blip r:embed="rId2"/>
          <a:stretch>
            <a:fillRect/>
          </a:stretch>
        </p:blipFill>
        <p:spPr>
          <a:xfrm>
            <a:off x="1212491" y="1197405"/>
            <a:ext cx="6298453" cy="3926887"/>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33</a:t>
            </a:fld>
            <a:endParaRPr lang="en-US"/>
          </a:p>
        </p:txBody>
      </p:sp>
    </p:spTree>
    <p:extLst>
      <p:ext uri="{BB962C8B-B14F-4D97-AF65-F5344CB8AC3E}">
        <p14:creationId xmlns:p14="http://schemas.microsoft.com/office/powerpoint/2010/main" val="207511407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مثال عملی: رگرسیون خطی</a:t>
            </a:r>
            <a:endParaRPr lang="en-US" dirty="0"/>
          </a:p>
        </p:txBody>
      </p:sp>
      <p:pic>
        <p:nvPicPr>
          <p:cNvPr id="6" name="Content Placeholder 5"/>
          <p:cNvPicPr>
            <a:picLocks noGrp="1" noChangeAspect="1"/>
          </p:cNvPicPr>
          <p:nvPr>
            <p:ph idx="1"/>
          </p:nvPr>
        </p:nvPicPr>
        <p:blipFill>
          <a:blip r:embed="rId2"/>
          <a:stretch>
            <a:fillRect/>
          </a:stretch>
        </p:blipFill>
        <p:spPr>
          <a:xfrm>
            <a:off x="136654" y="1350110"/>
            <a:ext cx="6398269" cy="3511550"/>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34</a:t>
            </a:fld>
            <a:endParaRPr lang="en-US"/>
          </a:p>
        </p:txBody>
      </p:sp>
    </p:spTree>
    <p:extLst>
      <p:ext uri="{BB962C8B-B14F-4D97-AF65-F5344CB8AC3E}">
        <p14:creationId xmlns:p14="http://schemas.microsoft.com/office/powerpoint/2010/main" val="68100054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مثال عملی: طبقه‌بندی</a:t>
            </a:r>
            <a:endParaRPr lang="en-US" dirty="0"/>
          </a:p>
        </p:txBody>
      </p:sp>
      <p:pic>
        <p:nvPicPr>
          <p:cNvPr id="7" name="Content Placeholder 6"/>
          <p:cNvPicPr>
            <a:picLocks noGrp="1" noChangeAspect="1"/>
          </p:cNvPicPr>
          <p:nvPr>
            <p:ph idx="1"/>
          </p:nvPr>
        </p:nvPicPr>
        <p:blipFill>
          <a:blip r:embed="rId2"/>
          <a:stretch>
            <a:fillRect/>
          </a:stretch>
        </p:blipFill>
        <p:spPr>
          <a:xfrm>
            <a:off x="143555" y="1271289"/>
            <a:ext cx="6398269" cy="3511550"/>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35</a:t>
            </a:fld>
            <a:endParaRPr lang="en-US"/>
          </a:p>
        </p:txBody>
      </p:sp>
    </p:spTree>
    <p:extLst>
      <p:ext uri="{BB962C8B-B14F-4D97-AF65-F5344CB8AC3E}">
        <p14:creationId xmlns:p14="http://schemas.microsoft.com/office/powerpoint/2010/main" val="16398029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a-IR" dirty="0"/>
              <a:t>یادگیری عمیق</a:t>
            </a:r>
            <a:endParaRPr lang="en-US" dirty="0"/>
          </a:p>
        </p:txBody>
      </p:sp>
      <p:pic>
        <p:nvPicPr>
          <p:cNvPr id="6" name="Content Placeholder 5"/>
          <p:cNvPicPr>
            <a:picLocks noGrp="1" noChangeAspect="1"/>
          </p:cNvPicPr>
          <p:nvPr>
            <p:ph idx="1"/>
          </p:nvPr>
        </p:nvPicPr>
        <p:blipFill>
          <a:blip r:embed="rId2"/>
          <a:stretch>
            <a:fillRect/>
          </a:stretch>
        </p:blipFill>
        <p:spPr>
          <a:xfrm>
            <a:off x="2339183" y="1196976"/>
            <a:ext cx="2633662" cy="3511550"/>
          </a:xfrm>
          <a:prstGeom prst="rect">
            <a:avLst/>
          </a:prstGeom>
        </p:spPr>
      </p:pic>
      <p:sp>
        <p:nvSpPr>
          <p:cNvPr id="2" name="Slide Number Placeholder 1"/>
          <p:cNvSpPr>
            <a:spLocks noGrp="1"/>
          </p:cNvSpPr>
          <p:nvPr>
            <p:ph type="sldNum" sz="quarter" idx="12"/>
          </p:nvPr>
        </p:nvSpPr>
        <p:spPr/>
        <p:txBody>
          <a:bodyPr/>
          <a:lstStyle/>
          <a:p>
            <a:fld id="{B82CCC60-E8CD-4174-8B1A-7DF615B22EEF}" type="slidenum">
              <a:rPr lang="en-US" smtClean="0"/>
              <a:pPr/>
              <a:t>36</a:t>
            </a:fld>
            <a:endParaRPr lang="en-US"/>
          </a:p>
        </p:txBody>
      </p:sp>
    </p:spTree>
    <p:extLst>
      <p:ext uri="{BB962C8B-B14F-4D97-AF65-F5344CB8AC3E}">
        <p14:creationId xmlns:p14="http://schemas.microsoft.com/office/powerpoint/2010/main" val="721547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مبانی یادگیری عمیق</a:t>
            </a:r>
            <a:endParaRPr lang="en-US" dirty="0"/>
          </a:p>
        </p:txBody>
      </p:sp>
      <p:pic>
        <p:nvPicPr>
          <p:cNvPr id="5" name="Content Placeholder 4"/>
          <p:cNvPicPr>
            <a:picLocks noGrp="1" noChangeAspect="1"/>
          </p:cNvPicPr>
          <p:nvPr>
            <p:ph idx="1"/>
          </p:nvPr>
        </p:nvPicPr>
        <p:blipFill>
          <a:blip r:embed="rId2"/>
          <a:stretch>
            <a:fillRect/>
          </a:stretch>
        </p:blipFill>
        <p:spPr>
          <a:xfrm>
            <a:off x="1059785" y="1205054"/>
            <a:ext cx="6566315" cy="3938445"/>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37</a:t>
            </a:fld>
            <a:endParaRPr lang="en-US"/>
          </a:p>
        </p:txBody>
      </p:sp>
    </p:spTree>
    <p:extLst>
      <p:ext uri="{BB962C8B-B14F-4D97-AF65-F5344CB8AC3E}">
        <p14:creationId xmlns:p14="http://schemas.microsoft.com/office/powerpoint/2010/main" val="19271325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128471"/>
            <a:ext cx="5640935" cy="916230"/>
          </a:xfrm>
        </p:spPr>
        <p:txBody>
          <a:bodyPr>
            <a:normAutofit fontScale="90000"/>
          </a:bodyPr>
          <a:lstStyle/>
          <a:p>
            <a:r>
              <a:rPr lang="fa-IR" dirty="0"/>
              <a:t>کتابخانه‌های یادگیری عمیق (</a:t>
            </a:r>
            <a:r>
              <a:rPr lang="en-US" dirty="0" err="1"/>
              <a:t>TensorFlow</a:t>
            </a:r>
            <a:r>
              <a:rPr lang="en-US" dirty="0"/>
              <a:t>، </a:t>
            </a:r>
            <a:r>
              <a:rPr lang="en-US" dirty="0" err="1"/>
              <a:t>PyTorch</a:t>
            </a:r>
            <a:r>
              <a:rPr lang="en-US" dirty="0"/>
              <a:t>، </a:t>
            </a:r>
            <a:r>
              <a:rPr lang="en-US" dirty="0" err="1" smtClean="0"/>
              <a:t>Keras</a:t>
            </a:r>
            <a:r>
              <a:rPr lang="fa-IR" dirty="0" smtClean="0"/>
              <a:t>)</a:t>
            </a:r>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38</a:t>
            </a:fld>
            <a:endParaRPr lang="en-US"/>
          </a:p>
        </p:txBody>
      </p:sp>
      <p:pic>
        <p:nvPicPr>
          <p:cNvPr id="5" name="Content Placeholder 4"/>
          <p:cNvPicPr>
            <a:picLocks noGrp="1" noChangeAspect="1"/>
          </p:cNvPicPr>
          <p:nvPr>
            <p:ph idx="1"/>
          </p:nvPr>
        </p:nvPicPr>
        <p:blipFill>
          <a:blip r:embed="rId2"/>
          <a:stretch>
            <a:fillRect/>
          </a:stretch>
        </p:blipFill>
        <p:spPr>
          <a:xfrm>
            <a:off x="3715243" y="1207650"/>
            <a:ext cx="5428757" cy="3935850"/>
          </a:xfrm>
          <a:prstGeom prst="rect">
            <a:avLst/>
          </a:prstGeom>
        </p:spPr>
      </p:pic>
    </p:spTree>
    <p:extLst>
      <p:ext uri="{BB962C8B-B14F-4D97-AF65-F5344CB8AC3E}">
        <p14:creationId xmlns:p14="http://schemas.microsoft.com/office/powerpoint/2010/main" val="19182246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مثال ساده شبکه عصبی</a:t>
            </a:r>
            <a:endParaRPr lang="en-US" dirty="0"/>
          </a:p>
        </p:txBody>
      </p:sp>
      <p:pic>
        <p:nvPicPr>
          <p:cNvPr id="6" name="Content Placeholder 5"/>
          <p:cNvPicPr>
            <a:picLocks noGrp="1" noChangeAspect="1"/>
          </p:cNvPicPr>
          <p:nvPr>
            <p:ph idx="1"/>
          </p:nvPr>
        </p:nvPicPr>
        <p:blipFill>
          <a:blip r:embed="rId2"/>
          <a:stretch>
            <a:fillRect/>
          </a:stretch>
        </p:blipFill>
        <p:spPr>
          <a:xfrm>
            <a:off x="143555" y="1278395"/>
            <a:ext cx="6398269" cy="3511550"/>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39</a:t>
            </a:fld>
            <a:endParaRPr lang="en-US"/>
          </a:p>
        </p:txBody>
      </p:sp>
    </p:spTree>
    <p:extLst>
      <p:ext uri="{BB962C8B-B14F-4D97-AF65-F5344CB8AC3E}">
        <p14:creationId xmlns:p14="http://schemas.microsoft.com/office/powerpoint/2010/main" val="36284967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fa-IR" dirty="0"/>
              <a:t>هوش مصنوعی چیست؟</a:t>
            </a:r>
            <a:endParaRPr lang="en-US" dirty="0"/>
          </a:p>
        </p:txBody>
      </p:sp>
      <p:sp>
        <p:nvSpPr>
          <p:cNvPr id="5" name="Slide Number Placeholder 4"/>
          <p:cNvSpPr>
            <a:spLocks noGrp="1"/>
          </p:cNvSpPr>
          <p:nvPr>
            <p:ph type="sldNum" sz="quarter" idx="12"/>
          </p:nvPr>
        </p:nvSpPr>
        <p:spPr/>
        <p:txBody>
          <a:bodyPr/>
          <a:lstStyle/>
          <a:p>
            <a:fld id="{B82CCC60-E8CD-4174-8B1A-7DF615B22EEF}" type="slidenum">
              <a:rPr lang="en-US" smtClean="0"/>
              <a:pPr/>
              <a:t>4</a:t>
            </a:fld>
            <a:endParaRPr lang="en-US"/>
          </a:p>
        </p:txBody>
      </p:sp>
      <p:sp>
        <p:nvSpPr>
          <p:cNvPr id="6" name="Content Placeholder 5"/>
          <p:cNvSpPr>
            <a:spLocks noGrp="1"/>
          </p:cNvSpPr>
          <p:nvPr>
            <p:ph idx="1"/>
          </p:nvPr>
        </p:nvSpPr>
        <p:spPr/>
        <p:txBody>
          <a:bodyPr/>
          <a:lstStyle/>
          <a:p>
            <a:endParaRPr lang="en-US"/>
          </a:p>
        </p:txBody>
      </p:sp>
    </p:spTree>
    <p:extLst>
      <p:ext uri="{BB962C8B-B14F-4D97-AF65-F5344CB8AC3E}">
        <p14:creationId xmlns:p14="http://schemas.microsoft.com/office/powerpoint/2010/main" val="1888544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5030115" y="1350111"/>
            <a:ext cx="3512216" cy="3359510"/>
          </a:xfrm>
        </p:spPr>
        <p:txBody>
          <a:bodyPr>
            <a:normAutofit/>
          </a:bodyPr>
          <a:lstStyle/>
          <a:p>
            <a:pPr marL="0" indent="0" algn="ctr" rtl="0">
              <a:lnSpc>
                <a:spcPct val="200000"/>
              </a:lnSpc>
              <a:buNone/>
            </a:pPr>
            <a:r>
              <a:rPr lang="en-US" dirty="0"/>
              <a:t>The Best Python Libraries for Machine Learning and AI</a:t>
            </a:r>
          </a:p>
        </p:txBody>
      </p:sp>
      <p:sp>
        <p:nvSpPr>
          <p:cNvPr id="4" name="Slide Number Placeholder 3"/>
          <p:cNvSpPr>
            <a:spLocks noGrp="1"/>
          </p:cNvSpPr>
          <p:nvPr>
            <p:ph type="sldNum" sz="quarter" idx="12"/>
          </p:nvPr>
        </p:nvSpPr>
        <p:spPr/>
        <p:txBody>
          <a:bodyPr/>
          <a:lstStyle/>
          <a:p>
            <a:fld id="{B82CCC60-E8CD-4174-8B1A-7DF615B22EEF}" type="slidenum">
              <a:rPr lang="en-US" smtClean="0"/>
              <a:pPr/>
              <a:t>40</a:t>
            </a:fld>
            <a:endParaRPr lang="en-US"/>
          </a:p>
        </p:txBody>
      </p:sp>
      <p:pic>
        <p:nvPicPr>
          <p:cNvPr id="5" name="Picture 4"/>
          <p:cNvPicPr>
            <a:picLocks noChangeAspect="1"/>
          </p:cNvPicPr>
          <p:nvPr/>
        </p:nvPicPr>
        <p:blipFill>
          <a:blip r:embed="rId2"/>
          <a:stretch>
            <a:fillRect/>
          </a:stretch>
        </p:blipFill>
        <p:spPr>
          <a:xfrm>
            <a:off x="5277" y="0"/>
            <a:ext cx="4850613" cy="5143500"/>
          </a:xfrm>
          <a:prstGeom prst="rect">
            <a:avLst/>
          </a:prstGeom>
        </p:spPr>
      </p:pic>
    </p:spTree>
    <p:extLst>
      <p:ext uri="{BB962C8B-B14F-4D97-AF65-F5344CB8AC3E}">
        <p14:creationId xmlns:p14="http://schemas.microsoft.com/office/powerpoint/2010/main" val="361820350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a-IR" dirty="0"/>
              <a:t>آینده شغلی و کاربردهای عملی </a:t>
            </a:r>
            <a:endParaRPr lang="en-US" dirty="0"/>
          </a:p>
        </p:txBody>
      </p:sp>
      <p:sp>
        <p:nvSpPr>
          <p:cNvPr id="5" name="Content Placeholder 4"/>
          <p:cNvSpPr>
            <a:spLocks noGrp="1"/>
          </p:cNvSpPr>
          <p:nvPr>
            <p:ph idx="1"/>
          </p:nvPr>
        </p:nvSpPr>
        <p:spPr>
          <a:xfrm>
            <a:off x="0" y="1197406"/>
            <a:ext cx="6862575" cy="3511061"/>
          </a:xfrm>
        </p:spPr>
        <p:txBody>
          <a:bodyPr numCol="2" spcCol="108000" rtlCol="1">
            <a:normAutofit fontScale="70000" lnSpcReduction="20000"/>
          </a:bodyPr>
          <a:lstStyle/>
          <a:p>
            <a:pPr lvl="0" algn="just"/>
            <a:r>
              <a:rPr lang="fa-IR" b="1" dirty="0"/>
              <a:t>پردازش تصویر و بینایی ماشین</a:t>
            </a:r>
            <a:endParaRPr lang="en-US" sz="2400" dirty="0"/>
          </a:p>
          <a:p>
            <a:pPr lvl="1" algn="just"/>
            <a:r>
              <a:rPr lang="fa-IR" dirty="0"/>
              <a:t>تشخیص اشیا، چهره‌ها و حالات</a:t>
            </a:r>
            <a:endParaRPr lang="en-US" sz="2400" dirty="0"/>
          </a:p>
          <a:p>
            <a:pPr lvl="1" algn="just"/>
            <a:r>
              <a:rPr lang="fa-IR" dirty="0"/>
              <a:t>کاربرد در پزشکی، خودروهای خودران، امنیت</a:t>
            </a:r>
            <a:endParaRPr lang="en-US" sz="2400" dirty="0"/>
          </a:p>
          <a:p>
            <a:pPr lvl="0" algn="just"/>
            <a:r>
              <a:rPr lang="fa-IR" b="1" dirty="0"/>
              <a:t>پردازش زبان طبیعی</a:t>
            </a:r>
            <a:endParaRPr lang="en-US" sz="2400" dirty="0"/>
          </a:p>
          <a:p>
            <a:pPr lvl="1" algn="just"/>
            <a:r>
              <a:rPr lang="fa-IR" dirty="0"/>
              <a:t>چت‌بات‌ها و دستیاران هوشمند</a:t>
            </a:r>
            <a:endParaRPr lang="en-US" sz="2400" dirty="0"/>
          </a:p>
          <a:p>
            <a:pPr lvl="1" algn="just"/>
            <a:r>
              <a:rPr lang="fa-IR" dirty="0"/>
              <a:t>ترجمه ماشینی، تحلیل احساسات، خلاصه‌سازی متن</a:t>
            </a:r>
            <a:endParaRPr lang="en-US" sz="2400" dirty="0"/>
          </a:p>
          <a:p>
            <a:pPr lvl="0" algn="just"/>
            <a:r>
              <a:rPr lang="fa-IR" b="1" dirty="0"/>
              <a:t>تحلیل داده‌های کسب و کار</a:t>
            </a:r>
            <a:endParaRPr lang="en-US" sz="2400" dirty="0"/>
          </a:p>
          <a:p>
            <a:pPr lvl="1" algn="just"/>
            <a:r>
              <a:rPr lang="fa-IR" dirty="0"/>
              <a:t>پیش‌بینی فروش و روندها</a:t>
            </a:r>
            <a:endParaRPr lang="en-US" sz="2400" dirty="0"/>
          </a:p>
          <a:p>
            <a:pPr lvl="1" algn="just"/>
            <a:r>
              <a:rPr lang="fa-IR" dirty="0"/>
              <a:t>سیستم‌های توصیه‌گر</a:t>
            </a:r>
            <a:endParaRPr lang="en-US" sz="2400" dirty="0"/>
          </a:p>
          <a:p>
            <a:pPr lvl="1" algn="just"/>
            <a:r>
              <a:rPr lang="fa-IR" dirty="0"/>
              <a:t>بخش‌بندی مشتریان</a:t>
            </a:r>
            <a:endParaRPr lang="en-US" sz="2400" dirty="0"/>
          </a:p>
          <a:p>
            <a:pPr lvl="0" algn="just"/>
            <a:r>
              <a:rPr lang="fa-IR" b="1" dirty="0"/>
              <a:t>پزشکی و سلامت</a:t>
            </a:r>
            <a:endParaRPr lang="en-US" sz="2400" dirty="0"/>
          </a:p>
          <a:p>
            <a:pPr lvl="1" algn="just"/>
            <a:r>
              <a:rPr lang="fa-IR" dirty="0"/>
              <a:t>تشخیص بیماری‌ها از روی تصاویر پزشکی</a:t>
            </a:r>
            <a:endParaRPr lang="en-US" sz="2400" dirty="0"/>
          </a:p>
          <a:p>
            <a:pPr lvl="1" algn="just"/>
            <a:r>
              <a:rPr lang="fa-IR" dirty="0"/>
              <a:t>کشف داروهای جدید</a:t>
            </a:r>
            <a:endParaRPr lang="en-US" sz="2400" dirty="0"/>
          </a:p>
          <a:p>
            <a:pPr lvl="1" algn="just"/>
            <a:r>
              <a:rPr lang="fa-IR" dirty="0"/>
              <a:t>پیش‌بینی شیوع بیماری‌ها</a:t>
            </a:r>
            <a:endParaRPr lang="en-US" sz="2400" dirty="0"/>
          </a:p>
          <a:p>
            <a:pPr lvl="0" algn="just"/>
            <a:r>
              <a:rPr lang="fa-IR" b="1" dirty="0"/>
              <a:t>روباتیک و اتوماسیون</a:t>
            </a:r>
            <a:endParaRPr lang="en-US" sz="2400" dirty="0"/>
          </a:p>
          <a:p>
            <a:pPr lvl="1" algn="just"/>
            <a:r>
              <a:rPr lang="fa-IR" dirty="0"/>
              <a:t>روبات‌های صنعتی هوشمند</a:t>
            </a:r>
            <a:endParaRPr lang="en-US" sz="2400" dirty="0"/>
          </a:p>
          <a:p>
            <a:pPr lvl="1" algn="just"/>
            <a:r>
              <a:rPr lang="fa-IR" dirty="0"/>
              <a:t>پهپادها و خودروهای خودران</a:t>
            </a:r>
            <a:endParaRPr lang="en-US" sz="2400" dirty="0"/>
          </a:p>
          <a:p>
            <a:pPr algn="just"/>
            <a:endParaRPr lang="en-US" dirty="0"/>
          </a:p>
        </p:txBody>
      </p:sp>
      <p:sp>
        <p:nvSpPr>
          <p:cNvPr id="2" name="Slide Number Placeholder 1"/>
          <p:cNvSpPr>
            <a:spLocks noGrp="1"/>
          </p:cNvSpPr>
          <p:nvPr>
            <p:ph type="sldNum" sz="quarter" idx="12"/>
          </p:nvPr>
        </p:nvSpPr>
        <p:spPr/>
        <p:txBody>
          <a:bodyPr/>
          <a:lstStyle/>
          <a:p>
            <a:fld id="{B82CCC60-E8CD-4174-8B1A-7DF615B22EEF}" type="slidenum">
              <a:rPr lang="en-US" smtClean="0"/>
              <a:pPr/>
              <a:t>41</a:t>
            </a:fld>
            <a:endParaRPr lang="en-US"/>
          </a:p>
        </p:txBody>
      </p:sp>
    </p:spTree>
    <p:extLst>
      <p:ext uri="{BB962C8B-B14F-4D97-AF65-F5344CB8AC3E}">
        <p14:creationId xmlns:p14="http://schemas.microsoft.com/office/powerpoint/2010/main" val="423118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82CCC60-E8CD-4174-8B1A-7DF615B22EEF}" type="slidenum">
              <a:rPr lang="en-US" smtClean="0"/>
              <a:pPr/>
              <a:t>42</a:t>
            </a:fld>
            <a:endParaRPr lang="en-US"/>
          </a:p>
        </p:txBody>
      </p:sp>
      <p:pic>
        <p:nvPicPr>
          <p:cNvPr id="2050" name="Picture 2" descr="https://assets.weforum.org/editor/Rz0_jOtVWqjWyB17u0KQ_dLnrMJBVd6vqH6fASRhVrI.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4114800"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4267200" y="2110085"/>
            <a:ext cx="4572000" cy="1754326"/>
          </a:xfrm>
          <a:prstGeom prst="rect">
            <a:avLst/>
          </a:prstGeom>
        </p:spPr>
        <p:txBody>
          <a:bodyPr>
            <a:spAutoFit/>
          </a:bodyPr>
          <a:lstStyle/>
          <a:p>
            <a:pPr algn="just"/>
            <a:r>
              <a:rPr lang="en-US" b="1" dirty="0"/>
              <a:t>Future of Jobs Report 2025: These are the fastest growing and declining jobs</a:t>
            </a:r>
          </a:p>
          <a:p>
            <a:pPr algn="just"/>
            <a:endParaRPr lang="en-US" dirty="0" smtClean="0"/>
          </a:p>
          <a:p>
            <a:pPr algn="just"/>
            <a:r>
              <a:rPr lang="en-US" dirty="0" smtClean="0"/>
              <a:t>https</a:t>
            </a:r>
            <a:r>
              <a:rPr lang="en-US" dirty="0"/>
              <a:t>://www.weforum.org/stories/2025/01/future-of-jobs-report-2025-the-fastest-growing-and-declining-jobs/</a:t>
            </a:r>
          </a:p>
        </p:txBody>
      </p:sp>
    </p:spTree>
    <p:extLst>
      <p:ext uri="{BB962C8B-B14F-4D97-AF65-F5344CB8AC3E}">
        <p14:creationId xmlns:p14="http://schemas.microsoft.com/office/powerpoint/2010/main" val="129323431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بازار کار هوش مصنوعی</a:t>
            </a:r>
            <a:endParaRPr lang="en-US" dirty="0"/>
          </a:p>
        </p:txBody>
      </p:sp>
      <p:sp>
        <p:nvSpPr>
          <p:cNvPr id="3" name="Content Placeholder 2"/>
          <p:cNvSpPr>
            <a:spLocks noGrp="1"/>
          </p:cNvSpPr>
          <p:nvPr>
            <p:ph idx="1"/>
          </p:nvPr>
        </p:nvSpPr>
        <p:spPr>
          <a:xfrm>
            <a:off x="143555" y="1350111"/>
            <a:ext cx="8398776" cy="3359510"/>
          </a:xfrm>
        </p:spPr>
        <p:txBody>
          <a:bodyPr>
            <a:normAutofit fontScale="77500" lnSpcReduction="20000"/>
          </a:bodyPr>
          <a:lstStyle/>
          <a:p>
            <a:pPr algn="just"/>
            <a:r>
              <a:rPr lang="fa-IR" b="1" dirty="0"/>
              <a:t>توسعه‌دهنده‌ی نرم‌افزار</a:t>
            </a:r>
          </a:p>
          <a:p>
            <a:pPr algn="just"/>
            <a:r>
              <a:rPr lang="fa-IR" dirty="0"/>
              <a:t>برنامه نویسان دارای بهترین آینده شغلی در ایران و جهان هستند، شما می‌دانید مهندسان نرم‌افزار و توسعه‌دهندگان در این لیست هستند، اما به‌زودی فقط دانش ساده‌ی کد‌نویسی کافی نخواهد بود. یادگیری‌ ماشین </a:t>
            </a:r>
            <a:r>
              <a:rPr lang="en-US" dirty="0"/>
              <a:t>(</a:t>
            </a:r>
            <a:r>
              <a:rPr lang="en-US" dirty="0" smtClean="0"/>
              <a:t>Machine </a:t>
            </a:r>
            <a:r>
              <a:rPr lang="en-US" dirty="0"/>
              <a:t>Learning) </a:t>
            </a:r>
            <a:r>
              <a:rPr lang="fa-IR" dirty="0"/>
              <a:t>و هوش مصنوعی به‌زودی جای برنامه‌نویسان تازه‌کار را خواهند گرفت؛ بنابر‌این، مهندسان نرم‌افزار برای ادامه‌ی کار به افزودن یادگیری‌ ماشین به مهارت‌های خود نیاز دارند.</a:t>
            </a:r>
          </a:p>
          <a:p>
            <a:pPr algn="just"/>
            <a:r>
              <a:rPr lang="fa-IR" dirty="0"/>
              <a:t>مهندس نرم‌افزار مطلوب در آینده دارای مهارت‌های سطح بالا مانند ساختمان داده‌ها و درک هوش مصنوعی است؛ توسعه‌دهندگان بیش‌تر وقت خود را برای ادغام شدن با سایر سرویس‌ها صرف خواهند کرد و زمان کم‌تری برای نوشتن کدی خاص می‌گذارند. کدنویسان خودآموز بخش بزرگی از نیروی‌ کار خواهند بود.</a:t>
            </a:r>
          </a:p>
          <a:p>
            <a:pPr algn="just"/>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43</a:t>
            </a:fld>
            <a:endParaRPr lang="en-US"/>
          </a:p>
        </p:txBody>
      </p:sp>
      <p:sp>
        <p:nvSpPr>
          <p:cNvPr id="5" name="Rectangle 4"/>
          <p:cNvSpPr/>
          <p:nvPr/>
        </p:nvSpPr>
        <p:spPr>
          <a:xfrm>
            <a:off x="143555" y="4415277"/>
            <a:ext cx="3645550" cy="646331"/>
          </a:xfrm>
          <a:prstGeom prst="rect">
            <a:avLst/>
          </a:prstGeom>
        </p:spPr>
        <p:txBody>
          <a:bodyPr wrap="none">
            <a:spAutoFit/>
          </a:bodyPr>
          <a:lstStyle/>
          <a:p>
            <a:pPr algn="r" rtl="1"/>
            <a:r>
              <a:rPr lang="fa-IR" dirty="0"/>
              <a:t>بهترین شغل های 10 سال آینده </a:t>
            </a:r>
            <a:r>
              <a:rPr lang="fa-IR" dirty="0" smtClean="0"/>
              <a:t>جهان</a:t>
            </a:r>
            <a:endParaRPr lang="en-US" dirty="0" smtClean="0"/>
          </a:p>
          <a:p>
            <a:r>
              <a:rPr lang="en-US" dirty="0" smtClean="0"/>
              <a:t>karboom.io/mag/articles/</a:t>
            </a:r>
            <a:r>
              <a:rPr lang="en-US" dirty="0" err="1" smtClean="0"/>
              <a:t>شغل-های-آینده</a:t>
            </a:r>
            <a:endParaRPr lang="en-US" dirty="0"/>
          </a:p>
        </p:txBody>
      </p:sp>
    </p:spTree>
    <p:extLst>
      <p:ext uri="{BB962C8B-B14F-4D97-AF65-F5344CB8AC3E}">
        <p14:creationId xmlns:p14="http://schemas.microsoft.com/office/powerpoint/2010/main" val="246647268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05979"/>
            <a:ext cx="4877410" cy="857250"/>
          </a:xfrm>
        </p:spPr>
        <p:txBody>
          <a:bodyPr>
            <a:noAutofit/>
          </a:bodyPr>
          <a:lstStyle/>
          <a:p>
            <a:r>
              <a:rPr lang="fa-IR" sz="2800" dirty="0"/>
              <a:t>حوزه‌های کاربردی هوش مصنوعی</a:t>
            </a:r>
            <a:endParaRPr lang="en-US" sz="2800" dirty="0"/>
          </a:p>
        </p:txBody>
      </p:sp>
      <p:sp>
        <p:nvSpPr>
          <p:cNvPr id="5" name="Content Placeholder 4"/>
          <p:cNvSpPr>
            <a:spLocks noGrp="1"/>
          </p:cNvSpPr>
          <p:nvPr>
            <p:ph sz="half" idx="1"/>
          </p:nvPr>
        </p:nvSpPr>
        <p:spPr>
          <a:xfrm>
            <a:off x="-1" y="1350110"/>
            <a:ext cx="5030115" cy="3554076"/>
          </a:xfrm>
        </p:spPr>
        <p:txBody>
          <a:bodyPr>
            <a:normAutofit fontScale="77500" lnSpcReduction="20000"/>
          </a:bodyPr>
          <a:lstStyle/>
          <a:p>
            <a:pPr lvl="0" algn="just"/>
            <a:r>
              <a:rPr lang="ar-SA" b="1" dirty="0"/>
              <a:t>مهندس یادگیری </a:t>
            </a:r>
            <a:r>
              <a:rPr lang="ar-SA" b="1" dirty="0" smtClean="0"/>
              <a:t>ماشین</a:t>
            </a:r>
            <a:r>
              <a:rPr lang="en-US" b="1" dirty="0" smtClean="0"/>
              <a:t/>
            </a:r>
            <a:br>
              <a:rPr lang="en-US" b="1" dirty="0" smtClean="0"/>
            </a:br>
            <a:r>
              <a:rPr lang="ar-SA" dirty="0" smtClean="0"/>
              <a:t> </a:t>
            </a:r>
            <a:r>
              <a:rPr lang="en-US" dirty="0"/>
              <a:t>(Machine Learning Engineer) </a:t>
            </a:r>
          </a:p>
          <a:p>
            <a:pPr lvl="0" algn="just"/>
            <a:r>
              <a:rPr lang="ar-SA" b="1" dirty="0"/>
              <a:t>دانشمند داده</a:t>
            </a:r>
            <a:r>
              <a:rPr lang="ar-SA" dirty="0"/>
              <a:t> </a:t>
            </a:r>
            <a:r>
              <a:rPr lang="en-US" dirty="0"/>
              <a:t>(Data Scientist) </a:t>
            </a:r>
          </a:p>
          <a:p>
            <a:pPr lvl="0" algn="just"/>
            <a:r>
              <a:rPr lang="ar-SA" b="1" dirty="0"/>
              <a:t>متخصص بینایی </a:t>
            </a:r>
            <a:r>
              <a:rPr lang="ar-SA" b="1" dirty="0" smtClean="0"/>
              <a:t>ماشین</a:t>
            </a:r>
            <a:r>
              <a:rPr lang="en-US" b="1" dirty="0" smtClean="0"/>
              <a:t/>
            </a:r>
            <a:br>
              <a:rPr lang="en-US" b="1" dirty="0" smtClean="0"/>
            </a:br>
            <a:r>
              <a:rPr lang="ar-SA" dirty="0" smtClean="0"/>
              <a:t> </a:t>
            </a:r>
            <a:r>
              <a:rPr lang="en-US" dirty="0"/>
              <a:t>(Computer Vision Specialist) </a:t>
            </a:r>
          </a:p>
          <a:p>
            <a:pPr lvl="0" algn="just"/>
            <a:r>
              <a:rPr lang="ar-SA" b="1" dirty="0"/>
              <a:t>متخصص پردازش زبان </a:t>
            </a:r>
            <a:r>
              <a:rPr lang="ar-SA" b="1" dirty="0" smtClean="0"/>
              <a:t>طبیعی</a:t>
            </a:r>
            <a:r>
              <a:rPr lang="en-US" b="1" dirty="0" smtClean="0"/>
              <a:t/>
            </a:r>
            <a:br>
              <a:rPr lang="en-US" b="1" dirty="0" smtClean="0"/>
            </a:br>
            <a:r>
              <a:rPr lang="ar-SA" dirty="0" smtClean="0"/>
              <a:t> </a:t>
            </a:r>
            <a:r>
              <a:rPr lang="en-US" dirty="0"/>
              <a:t>(NLP Specialist) </a:t>
            </a:r>
          </a:p>
          <a:p>
            <a:pPr lvl="0" algn="just"/>
            <a:r>
              <a:rPr lang="ar-SA" b="1" dirty="0"/>
              <a:t>مهندس داده</a:t>
            </a:r>
            <a:r>
              <a:rPr lang="ar-SA" dirty="0"/>
              <a:t> </a:t>
            </a:r>
            <a:r>
              <a:rPr lang="en-US" dirty="0"/>
              <a:t>(Data Engineer) </a:t>
            </a:r>
          </a:p>
          <a:p>
            <a:pPr lvl="0" algn="just"/>
            <a:r>
              <a:rPr lang="ar-SA" b="1" dirty="0"/>
              <a:t>محقق هوش مصنوعی</a:t>
            </a:r>
            <a:r>
              <a:rPr lang="ar-SA" dirty="0"/>
              <a:t> </a:t>
            </a:r>
            <a:r>
              <a:rPr lang="en-US" dirty="0"/>
              <a:t>(AI Researcher) </a:t>
            </a:r>
          </a:p>
          <a:p>
            <a:pPr lvl="0" algn="just"/>
            <a:r>
              <a:rPr lang="ar-SA" b="1" dirty="0"/>
              <a:t>متخصص اخلاق هوش </a:t>
            </a:r>
            <a:r>
              <a:rPr lang="ar-SA" b="1" dirty="0" smtClean="0"/>
              <a:t>مصنوعی</a:t>
            </a:r>
            <a:r>
              <a:rPr lang="en-US" b="1" dirty="0" smtClean="0"/>
              <a:t/>
            </a:r>
            <a:br>
              <a:rPr lang="en-US" b="1" dirty="0" smtClean="0"/>
            </a:br>
            <a:r>
              <a:rPr lang="ar-SA" dirty="0" smtClean="0"/>
              <a:t> </a:t>
            </a:r>
            <a:r>
              <a:rPr lang="en-US" dirty="0"/>
              <a:t>(AI Ethics Specialist)</a:t>
            </a:r>
          </a:p>
          <a:p>
            <a:pPr algn="just"/>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44</a:t>
            </a:fld>
            <a:endParaRPr lang="en-US"/>
          </a:p>
        </p:txBody>
      </p:sp>
      <p:pic>
        <p:nvPicPr>
          <p:cNvPr id="7" name="Content Placeholder 3"/>
          <p:cNvPicPr>
            <a:picLocks noGrp="1" noChangeAspect="1"/>
          </p:cNvPicPr>
          <p:nvPr>
            <p:ph sz="half" idx="2"/>
          </p:nvPr>
        </p:nvPicPr>
        <p:blipFill rotWithShape="1">
          <a:blip r:embed="rId2"/>
          <a:srcRect l="6254" r="6188"/>
          <a:stretch/>
        </p:blipFill>
        <p:spPr>
          <a:xfrm>
            <a:off x="4832727" y="1655520"/>
            <a:ext cx="4275741" cy="2643199"/>
          </a:xfrm>
          <a:prstGeom prst="rect">
            <a:avLst/>
          </a:prstGeom>
          <a:effectLst>
            <a:softEdge rad="317500"/>
          </a:effectLst>
        </p:spPr>
      </p:pic>
    </p:spTree>
    <p:extLst>
      <p:ext uri="{BB962C8B-B14F-4D97-AF65-F5344CB8AC3E}">
        <p14:creationId xmlns:p14="http://schemas.microsoft.com/office/powerpoint/2010/main" val="22228884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a-IR" b="1" smtClean="0"/>
              <a:t>مسیر یادگیری پیشنهادی پس از این دوره</a:t>
            </a:r>
            <a:endParaRPr lang="en-US" dirty="0"/>
          </a:p>
        </p:txBody>
      </p:sp>
      <p:pic>
        <p:nvPicPr>
          <p:cNvPr id="10" name="Content Placeholder 9"/>
          <p:cNvPicPr>
            <a:picLocks noGrp="1" noChangeAspect="1"/>
          </p:cNvPicPr>
          <p:nvPr>
            <p:ph sz="half" idx="1"/>
          </p:nvPr>
        </p:nvPicPr>
        <p:blipFill rotWithShape="1">
          <a:blip r:embed="rId2"/>
          <a:srcRect l="15331" r="15788"/>
          <a:stretch/>
        </p:blipFill>
        <p:spPr>
          <a:xfrm>
            <a:off x="-161855" y="1523209"/>
            <a:ext cx="3664920" cy="3620291"/>
          </a:xfrm>
          <a:prstGeom prst="rect">
            <a:avLst/>
          </a:prstGeom>
        </p:spPr>
      </p:pic>
      <p:sp>
        <p:nvSpPr>
          <p:cNvPr id="9" name="Content Placeholder 8"/>
          <p:cNvSpPr>
            <a:spLocks noGrp="1"/>
          </p:cNvSpPr>
          <p:nvPr>
            <p:ph sz="half" idx="2"/>
          </p:nvPr>
        </p:nvSpPr>
        <p:spPr>
          <a:xfrm>
            <a:off x="3044951" y="1358988"/>
            <a:ext cx="6098242" cy="3408276"/>
          </a:xfrm>
        </p:spPr>
        <p:txBody>
          <a:bodyPr>
            <a:normAutofit fontScale="92500" lnSpcReduction="10000"/>
          </a:bodyPr>
          <a:lstStyle/>
          <a:p>
            <a:pPr lvl="0"/>
            <a:r>
              <a:rPr lang="ar-SA" dirty="0"/>
              <a:t>تقویت مبانی پایتون و آمار </a:t>
            </a:r>
            <a:endParaRPr lang="en-US" dirty="0"/>
          </a:p>
          <a:p>
            <a:pPr lvl="0"/>
            <a:r>
              <a:rPr lang="ar-SA" dirty="0"/>
              <a:t>تسلط بر کتابخانه‌های تحلیل داده</a:t>
            </a:r>
            <a:r>
              <a:rPr lang="en-US" dirty="0"/>
              <a:t> (</a:t>
            </a:r>
            <a:r>
              <a:rPr lang="en-US" dirty="0" err="1"/>
              <a:t>NumPy</a:t>
            </a:r>
            <a:r>
              <a:rPr lang="en-US" dirty="0"/>
              <a:t>, Pandas) </a:t>
            </a:r>
          </a:p>
          <a:p>
            <a:pPr lvl="0"/>
            <a:r>
              <a:rPr lang="ar-SA" dirty="0"/>
              <a:t>یادگیری عمیق‌تر</a:t>
            </a:r>
            <a:r>
              <a:rPr lang="en-US" dirty="0"/>
              <a:t> </a:t>
            </a:r>
            <a:r>
              <a:rPr lang="en-US" dirty="0" err="1"/>
              <a:t>scikit</a:t>
            </a:r>
            <a:r>
              <a:rPr lang="en-US" dirty="0"/>
              <a:t>-learn </a:t>
            </a:r>
            <a:r>
              <a:rPr lang="ar-SA" dirty="0"/>
              <a:t>برای یادگیری ماشین </a:t>
            </a:r>
            <a:endParaRPr lang="en-US" dirty="0"/>
          </a:p>
          <a:p>
            <a:pPr lvl="0"/>
            <a:r>
              <a:rPr lang="ar-SA" dirty="0"/>
              <a:t>انتخاب یک کتابخانه یادگیری عمیق</a:t>
            </a:r>
            <a:r>
              <a:rPr lang="en-US" dirty="0"/>
              <a:t> (</a:t>
            </a:r>
            <a:r>
              <a:rPr lang="en-US" dirty="0" err="1"/>
              <a:t>TensorFlow</a:t>
            </a:r>
            <a:r>
              <a:rPr lang="en-US" dirty="0"/>
              <a:t> </a:t>
            </a:r>
            <a:r>
              <a:rPr lang="ar-SA" dirty="0"/>
              <a:t>یا</a:t>
            </a:r>
            <a:r>
              <a:rPr lang="en-US" dirty="0"/>
              <a:t> </a:t>
            </a:r>
            <a:r>
              <a:rPr lang="en-US" dirty="0" err="1"/>
              <a:t>PyTorch</a:t>
            </a:r>
            <a:r>
              <a:rPr lang="en-US" dirty="0"/>
              <a:t>) </a:t>
            </a:r>
            <a:r>
              <a:rPr lang="ar-SA" dirty="0"/>
              <a:t>و تسلط بر آن </a:t>
            </a:r>
            <a:endParaRPr lang="en-US" dirty="0"/>
          </a:p>
          <a:p>
            <a:pPr lvl="0"/>
            <a:r>
              <a:rPr lang="ar-SA" dirty="0"/>
              <a:t>انجام پروژه‌های عملی در یک حوزه خاص </a:t>
            </a:r>
            <a:endParaRPr lang="en-US" dirty="0"/>
          </a:p>
          <a:p>
            <a:pPr lvl="0"/>
            <a:r>
              <a:rPr lang="ar-SA" dirty="0"/>
              <a:t>مشارکت در پروژه‌های متن‌باز یا چالش‌های</a:t>
            </a:r>
            <a:r>
              <a:rPr lang="en-US" dirty="0"/>
              <a:t> </a:t>
            </a:r>
            <a:r>
              <a:rPr lang="en-US" dirty="0" err="1"/>
              <a:t>kaggle</a:t>
            </a:r>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45</a:t>
            </a:fld>
            <a:endParaRPr lang="en-US"/>
          </a:p>
        </p:txBody>
      </p:sp>
    </p:spTree>
    <p:extLst>
      <p:ext uri="{BB962C8B-B14F-4D97-AF65-F5344CB8AC3E}">
        <p14:creationId xmlns:p14="http://schemas.microsoft.com/office/powerpoint/2010/main" val="22454537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6" name="Picture 5"/>
          <p:cNvPicPr>
            <a:picLocks noChangeAspect="1"/>
          </p:cNvPicPr>
          <p:nvPr/>
        </p:nvPicPr>
        <p:blipFill>
          <a:blip r:embed="rId2"/>
          <a:stretch>
            <a:fillRect/>
          </a:stretch>
        </p:blipFill>
        <p:spPr>
          <a:xfrm>
            <a:off x="1355" y="0"/>
            <a:ext cx="9141292" cy="5143500"/>
          </a:xfrm>
          <a:prstGeom prst="rect">
            <a:avLst/>
          </a:prstGeom>
        </p:spPr>
      </p:pic>
      <p:sp>
        <p:nvSpPr>
          <p:cNvPr id="7" name="TextBox 6"/>
          <p:cNvSpPr txBox="1"/>
          <p:nvPr/>
        </p:nvSpPr>
        <p:spPr>
          <a:xfrm>
            <a:off x="660157" y="2266340"/>
            <a:ext cx="2670924" cy="1862048"/>
          </a:xfrm>
          <a:prstGeom prst="rect">
            <a:avLst/>
          </a:prstGeom>
          <a:noFill/>
        </p:spPr>
        <p:txBody>
          <a:bodyPr wrap="square" rtlCol="0">
            <a:spAutoFit/>
          </a:bodyPr>
          <a:lstStyle/>
          <a:p>
            <a:r>
              <a:rPr lang="fa-IR" sz="11500" b="1" dirty="0">
                <a:ln w="6600">
                  <a:solidFill>
                    <a:schemeClr val="accent2"/>
                  </a:solidFill>
                  <a:prstDash val="solid"/>
                </a:ln>
                <a:solidFill>
                  <a:srgbClr val="FFFFFF"/>
                </a:solidFill>
                <a:effectLst>
                  <a:outerShdw dist="38100" dir="2700000" algn="tl" rotWithShape="0">
                    <a:schemeClr val="accent2"/>
                  </a:outerShdw>
                </a:effectLst>
                <a:latin typeface="IranNastaliq" panose="02020505000000020003" pitchFamily="18" charset="0"/>
                <a:cs typeface="IranNastaliq" panose="02020505000000020003" pitchFamily="18" charset="0"/>
              </a:rPr>
              <a:t>با تشکر از شما</a:t>
            </a:r>
            <a:endParaRPr lang="en-US" sz="11500" b="1" dirty="0">
              <a:ln w="6600">
                <a:solidFill>
                  <a:schemeClr val="accent2"/>
                </a:solidFill>
                <a:prstDash val="solid"/>
              </a:ln>
              <a:solidFill>
                <a:srgbClr val="FFFFFF"/>
              </a:solidFill>
              <a:effectLst>
                <a:outerShdw dist="38100" dir="2700000" algn="tl" rotWithShape="0">
                  <a:schemeClr val="accent2"/>
                </a:outerShdw>
              </a:effectLst>
              <a:latin typeface="IranNastaliq" panose="02020505000000020003" pitchFamily="18" charset="0"/>
              <a:cs typeface="IranNastaliq" panose="02020505000000020003" pitchFamily="18" charset="0"/>
            </a:endParaRPr>
          </a:p>
        </p:txBody>
      </p:sp>
      <p:sp>
        <p:nvSpPr>
          <p:cNvPr id="4" name="Slide Number Placeholder 3"/>
          <p:cNvSpPr>
            <a:spLocks noGrp="1"/>
          </p:cNvSpPr>
          <p:nvPr>
            <p:ph type="sldNum" sz="quarter" idx="12"/>
          </p:nvPr>
        </p:nvSpPr>
        <p:spPr/>
        <p:txBody>
          <a:bodyPr/>
          <a:lstStyle/>
          <a:p>
            <a:fld id="{B82CCC60-E8CD-4174-8B1A-7DF615B22EEF}" type="slidenum">
              <a:rPr lang="en-US" smtClean="0"/>
              <a:pPr/>
              <a:t>46</a:t>
            </a:fld>
            <a:endParaRPr lang="en-US"/>
          </a:p>
        </p:txBody>
      </p:sp>
    </p:spTree>
    <p:extLst>
      <p:ext uri="{BB962C8B-B14F-4D97-AF65-F5344CB8AC3E}">
        <p14:creationId xmlns:p14="http://schemas.microsoft.com/office/powerpoint/2010/main" val="1117678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a-IR" dirty="0"/>
              <a:t>مفاهیم اساسی هوش مصنوعی</a:t>
            </a:r>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5</a:t>
            </a:fld>
            <a:endParaRPr lang="en-US"/>
          </a:p>
        </p:txBody>
      </p:sp>
      <p:pic>
        <p:nvPicPr>
          <p:cNvPr id="9" name="Content Placeholder 8"/>
          <p:cNvPicPr>
            <a:picLocks noGrp="1" noChangeAspect="1"/>
          </p:cNvPicPr>
          <p:nvPr>
            <p:ph idx="1"/>
          </p:nvPr>
        </p:nvPicPr>
        <p:blipFill rotWithShape="1">
          <a:blip r:embed="rId2"/>
          <a:srcRect t="3209" b="13645"/>
          <a:stretch/>
        </p:blipFill>
        <p:spPr>
          <a:xfrm>
            <a:off x="1365194" y="1197405"/>
            <a:ext cx="4759213" cy="3957064"/>
          </a:xfrm>
          <a:prstGeom prst="rect">
            <a:avLst/>
          </a:prstGeom>
        </p:spPr>
      </p:pic>
    </p:spTree>
    <p:extLst>
      <p:ext uri="{BB962C8B-B14F-4D97-AF65-F5344CB8AC3E}">
        <p14:creationId xmlns:p14="http://schemas.microsoft.com/office/powerpoint/2010/main" val="351451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tretch>
            <a:fillRect/>
          </a:stretch>
        </p:blipFill>
        <p:spPr>
          <a:xfrm>
            <a:off x="-161855" y="-82108"/>
            <a:ext cx="9500979" cy="5225607"/>
          </a:xfrm>
          <a:prstGeom prst="rect">
            <a:avLst/>
          </a:prstGeom>
        </p:spPr>
      </p:pic>
      <p:sp>
        <p:nvSpPr>
          <p:cNvPr id="4" name="Slide Number Placeholder 3"/>
          <p:cNvSpPr>
            <a:spLocks noGrp="1"/>
          </p:cNvSpPr>
          <p:nvPr>
            <p:ph type="sldNum" sz="quarter" idx="12"/>
          </p:nvPr>
        </p:nvSpPr>
        <p:spPr/>
        <p:txBody>
          <a:bodyPr/>
          <a:lstStyle/>
          <a:p>
            <a:fld id="{B82CCC60-E8CD-4174-8B1A-7DF615B22EEF}" type="slidenum">
              <a:rPr lang="en-US" smtClean="0"/>
              <a:pPr/>
              <a:t>6</a:t>
            </a:fld>
            <a:endParaRPr lang="en-US"/>
          </a:p>
        </p:txBody>
      </p:sp>
    </p:spTree>
    <p:extLst>
      <p:ext uri="{BB962C8B-B14F-4D97-AF65-F5344CB8AC3E}">
        <p14:creationId xmlns:p14="http://schemas.microsoft.com/office/powerpoint/2010/main" val="4139228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a-IR" dirty="0"/>
              <a:t>چرا پایتون برای هوش مصنوعی؟</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013917081"/>
              </p:ext>
            </p:extLst>
          </p:nvPr>
        </p:nvGraphicFramePr>
        <p:xfrm>
          <a:off x="367033" y="1115778"/>
          <a:ext cx="9244232" cy="39708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p:cNvSpPr>
            <a:spLocks noGrp="1"/>
          </p:cNvSpPr>
          <p:nvPr>
            <p:ph type="sldNum" sz="quarter" idx="12"/>
          </p:nvPr>
        </p:nvSpPr>
        <p:spPr/>
        <p:txBody>
          <a:bodyPr/>
          <a:lstStyle/>
          <a:p>
            <a:fld id="{B82CCC60-E8CD-4174-8B1A-7DF615B22EEF}" type="slidenum">
              <a:rPr lang="en-US" smtClean="0"/>
              <a:pPr/>
              <a:t>7</a:t>
            </a:fld>
            <a:endParaRPr lang="en-US"/>
          </a:p>
        </p:txBody>
      </p:sp>
    </p:spTree>
    <p:extLst>
      <p:ext uri="{BB962C8B-B14F-4D97-AF65-F5344CB8AC3E}">
        <p14:creationId xmlns:p14="http://schemas.microsoft.com/office/powerpoint/2010/main" val="19547514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fa-IR" sz="2800" dirty="0"/>
              <a:t>اکوسیستم پایتون</a:t>
            </a:r>
            <a:endParaRPr lang="en-US" sz="2800" dirty="0"/>
          </a:p>
        </p:txBody>
      </p:sp>
      <p:sp>
        <p:nvSpPr>
          <p:cNvPr id="5" name="Slide Number Placeholder 4"/>
          <p:cNvSpPr>
            <a:spLocks noGrp="1"/>
          </p:cNvSpPr>
          <p:nvPr>
            <p:ph type="sldNum" sz="quarter" idx="12"/>
          </p:nvPr>
        </p:nvSpPr>
        <p:spPr/>
        <p:txBody>
          <a:bodyPr/>
          <a:lstStyle/>
          <a:p>
            <a:fld id="{B82CCC60-E8CD-4174-8B1A-7DF615B22EEF}" type="slidenum">
              <a:rPr lang="en-US" smtClean="0"/>
              <a:pPr/>
              <a:t>8</a:t>
            </a:fld>
            <a:endParaRPr lang="en-US"/>
          </a:p>
        </p:txBody>
      </p:sp>
      <p:pic>
        <p:nvPicPr>
          <p:cNvPr id="1026" name="Picture 2" descr="Python for AI: A match made in heaven / Hab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281426" y="1197406"/>
            <a:ext cx="4122914" cy="41229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79325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fa-IR" sz="2800" dirty="0"/>
              <a:t>اکوسیستم پایتون برای هوش مصنوعی</a:t>
            </a:r>
            <a:endParaRPr lang="en-US" sz="2800" dirty="0"/>
          </a:p>
        </p:txBody>
      </p:sp>
      <p:sp>
        <p:nvSpPr>
          <p:cNvPr id="5" name="Slide Number Placeholder 4"/>
          <p:cNvSpPr>
            <a:spLocks noGrp="1"/>
          </p:cNvSpPr>
          <p:nvPr>
            <p:ph type="sldNum" sz="quarter" idx="12"/>
          </p:nvPr>
        </p:nvSpPr>
        <p:spPr/>
        <p:txBody>
          <a:bodyPr/>
          <a:lstStyle/>
          <a:p>
            <a:fld id="{B82CCC60-E8CD-4174-8B1A-7DF615B22EEF}" type="slidenum">
              <a:rPr lang="en-US" smtClean="0"/>
              <a:pPr/>
              <a:t>9</a:t>
            </a:fld>
            <a:endParaRPr lang="en-US"/>
          </a:p>
        </p:txBody>
      </p:sp>
      <p:pic>
        <p:nvPicPr>
          <p:cNvPr id="6" name="Content Placeholder 5"/>
          <p:cNvPicPr>
            <a:picLocks noGrp="1" noChangeAspect="1"/>
          </p:cNvPicPr>
          <p:nvPr>
            <p:ph idx="1"/>
          </p:nvPr>
        </p:nvPicPr>
        <p:blipFill>
          <a:blip r:embed="rId3"/>
          <a:stretch>
            <a:fillRect/>
          </a:stretch>
        </p:blipFill>
        <p:spPr>
          <a:xfrm>
            <a:off x="998478" y="1310738"/>
            <a:ext cx="6627622" cy="3730369"/>
          </a:xfrm>
          <a:prstGeom prst="rect">
            <a:avLst/>
          </a:prstGeom>
        </p:spPr>
      </p:pic>
    </p:spTree>
    <p:extLst>
      <p:ext uri="{BB962C8B-B14F-4D97-AF65-F5344CB8AC3E}">
        <p14:creationId xmlns:p14="http://schemas.microsoft.com/office/powerpoint/2010/main" val="125549799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Times New Roman"/>
        <a:ea typeface=""/>
        <a:cs typeface="B Titr"/>
      </a:majorFont>
      <a:minorFont>
        <a:latin typeface="Times New Roman"/>
        <a:ea typeface=""/>
        <a:cs typeface="B Nazani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1912</Words>
  <Application>Microsoft Office PowerPoint</Application>
  <PresentationFormat>On-screen Show (16:9)</PresentationFormat>
  <Paragraphs>266</Paragraphs>
  <Slides>46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Arial</vt:lpstr>
      <vt:lpstr>B Nazanin</vt:lpstr>
      <vt:lpstr>B Titr</vt:lpstr>
      <vt:lpstr>Calibri</vt:lpstr>
      <vt:lpstr>IranNastaliq</vt:lpstr>
      <vt:lpstr>Times New Roman</vt:lpstr>
      <vt:lpstr>Office Theme</vt:lpstr>
      <vt:lpstr>بوت کمپ «کاربرد پایتون در هوش مصنوعی»</vt:lpstr>
      <vt:lpstr>فهرست مطالب</vt:lpstr>
      <vt:lpstr>مقدمه هوش مصنوعی و پایتون </vt:lpstr>
      <vt:lpstr>هوش مصنوعی چیست؟</vt:lpstr>
      <vt:lpstr>مفاهیم اساسی هوش مصنوعی</vt:lpstr>
      <vt:lpstr>PowerPoint Presentation</vt:lpstr>
      <vt:lpstr>چرا پایتون برای هوش مصنوعی؟</vt:lpstr>
      <vt:lpstr>اکوسیستم پایتون</vt:lpstr>
      <vt:lpstr>اکوسیستم پایتون برای هوش مصنوعی</vt:lpstr>
      <vt:lpstr>Google Colab</vt:lpstr>
      <vt:lpstr>PowerPoint Presentation</vt:lpstr>
      <vt:lpstr>آشنایی با مبانی پایتون</vt:lpstr>
      <vt:lpstr>مبانی پایتون</vt:lpstr>
      <vt:lpstr>تمرین پایتون</vt:lpstr>
      <vt:lpstr>PowerPoint Presentation</vt:lpstr>
      <vt:lpstr>پردازش داده با  NumPy و Pandas</vt:lpstr>
      <vt:lpstr>آشنایی با NumPy (Numerical Python)</vt:lpstr>
      <vt:lpstr>PowerPoint Presentation</vt:lpstr>
      <vt:lpstr>آشنایی با Pandas</vt:lpstr>
      <vt:lpstr>آشنایی با Pandas</vt:lpstr>
      <vt:lpstr>تمرین ساده عملی</vt:lpstr>
      <vt:lpstr>تحلیل و مصورسازی داده</vt:lpstr>
      <vt:lpstr>Matplotlib </vt:lpstr>
      <vt:lpstr>Matplotlib </vt:lpstr>
      <vt:lpstr>PowerPoint Presentation</vt:lpstr>
      <vt:lpstr>PowerPoint Presentation</vt:lpstr>
      <vt:lpstr>تمرین عملی</vt:lpstr>
      <vt:lpstr>استراحت (۱۰ دقیقه)</vt:lpstr>
      <vt:lpstr>یادگیری ماشین با scikit-learn</vt:lpstr>
      <vt:lpstr>مبانی یادگیری ماشین</vt:lpstr>
      <vt:lpstr>آشنایی با scikit-learn</vt:lpstr>
      <vt:lpstr>آشنایی با scikit-learn</vt:lpstr>
      <vt:lpstr>آشنایی با scikit-learn</vt:lpstr>
      <vt:lpstr>مثال عملی: رگرسیون خطی</vt:lpstr>
      <vt:lpstr>مثال عملی: طبقه‌بندی</vt:lpstr>
      <vt:lpstr>یادگیری عمیق</vt:lpstr>
      <vt:lpstr>مبانی یادگیری عمیق</vt:lpstr>
      <vt:lpstr>کتابخانه‌های یادگیری عمیق (TensorFlow، PyTorch، Keras)</vt:lpstr>
      <vt:lpstr>مثال ساده شبکه عصبی</vt:lpstr>
      <vt:lpstr>PowerPoint Presentation</vt:lpstr>
      <vt:lpstr>آینده شغلی و کاربردهای عملی </vt:lpstr>
      <vt:lpstr>PowerPoint Presentation</vt:lpstr>
      <vt:lpstr>بازار کار هوش مصنوعی</vt:lpstr>
      <vt:lpstr>حوزه‌های کاربردی هوش مصنوعی</vt:lpstr>
      <vt:lpstr>مسیر یادگیری پیشنهادی پس از این دوره</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2025-05-26T18:51:10Z</dcterms:modified>
</cp:coreProperties>
</file>

<file path=docProps/thumbnail.jpeg>
</file>